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32" r:id="rId4"/>
    <p:sldMasterId id="2147483744" r:id="rId5"/>
  </p:sldMasterIdLst>
  <p:notesMasterIdLst>
    <p:notesMasterId r:id="rId35"/>
  </p:notesMasterIdLst>
  <p:sldIdLst>
    <p:sldId id="256" r:id="rId6"/>
    <p:sldId id="404" r:id="rId7"/>
    <p:sldId id="413" r:id="rId8"/>
    <p:sldId id="415" r:id="rId9"/>
    <p:sldId id="414" r:id="rId10"/>
    <p:sldId id="319" r:id="rId11"/>
    <p:sldId id="409" r:id="rId12"/>
    <p:sldId id="410" r:id="rId13"/>
    <p:sldId id="440" r:id="rId14"/>
    <p:sldId id="292" r:id="rId15"/>
    <p:sldId id="434" r:id="rId16"/>
    <p:sldId id="443" r:id="rId17"/>
    <p:sldId id="446" r:id="rId18"/>
    <p:sldId id="447" r:id="rId19"/>
    <p:sldId id="448" r:id="rId20"/>
    <p:sldId id="455" r:id="rId21"/>
    <p:sldId id="457" r:id="rId22"/>
    <p:sldId id="458" r:id="rId23"/>
    <p:sldId id="460" r:id="rId24"/>
    <p:sldId id="480" r:id="rId25"/>
    <p:sldId id="461" r:id="rId26"/>
    <p:sldId id="469" r:id="rId27"/>
    <p:sldId id="464" r:id="rId28"/>
    <p:sldId id="470" r:id="rId29"/>
    <p:sldId id="474" r:id="rId30"/>
    <p:sldId id="475" r:id="rId31"/>
    <p:sldId id="477" r:id="rId32"/>
    <p:sldId id="481" r:id="rId33"/>
    <p:sldId id="259"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gmara Raczyńska" initials="DR" lastIdx="0" clrIdx="0">
    <p:extLst>
      <p:ext uri="{19B8F6BF-5375-455C-9EA6-DF929625EA0E}">
        <p15:presenceInfo xmlns:p15="http://schemas.microsoft.com/office/powerpoint/2012/main" userId="S-1-5-21-398744200-3022286366-2986015546-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2F70BF"/>
    <a:srgbClr val="33CC33"/>
    <a:srgbClr val="9BBB59"/>
    <a:srgbClr val="CCECFF"/>
    <a:srgbClr val="99CCFF"/>
    <a:srgbClr val="6699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82137" autoAdjust="0"/>
  </p:normalViewPr>
  <p:slideViewPr>
    <p:cSldViewPr>
      <p:cViewPr varScale="1">
        <p:scale>
          <a:sx n="95" d="100"/>
          <a:sy n="95" d="100"/>
        </p:scale>
        <p:origin x="18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22447-5E3F-40DA-B0BD-EEB145E516D3}" type="datetimeFigureOut">
              <a:rPr lang="pl-PL" smtClean="0"/>
              <a:pPr/>
              <a:t>2017-08-16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AC865-7261-4991-BE5C-019CD5CCDC88}" type="slidenum">
              <a:rPr lang="pl-PL" smtClean="0"/>
              <a:pPr/>
              <a:t>‹#›</a:t>
            </a:fld>
            <a:endParaRPr lang="pl-PL"/>
          </a:p>
        </p:txBody>
      </p:sp>
    </p:spTree>
    <p:extLst>
      <p:ext uri="{BB962C8B-B14F-4D97-AF65-F5344CB8AC3E}">
        <p14:creationId xmlns:p14="http://schemas.microsoft.com/office/powerpoint/2010/main" val="347275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solidFill>
                  <a:prstClr val="black"/>
                </a:solidFill>
              </a:rPr>
              <a:pPr/>
              <a:t>2</a:t>
            </a:fld>
            <a:endParaRPr lang="pl-PL">
              <a:solidFill>
                <a:prstClr val="black"/>
              </a:solidFill>
            </a:endParaRPr>
          </a:p>
        </p:txBody>
      </p:sp>
    </p:spTree>
    <p:extLst>
      <p:ext uri="{BB962C8B-B14F-4D97-AF65-F5344CB8AC3E}">
        <p14:creationId xmlns:p14="http://schemas.microsoft.com/office/powerpoint/2010/main" val="386241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Data rozpoczęcia rzeczowej realizacji projektu- pole wymagane tylko w przypadku,</a:t>
            </a:r>
            <a:r>
              <a:rPr lang="pl-PL" baseline="0" dirty="0" smtClean="0"/>
              <a:t> gdy projekt jest objęty pomocą publiczną objętą efektem zachęty. W przypadku gdy nie ma zastosowania efekt zachęty (nawet gdy pomoc publiczna występuje) pole powinno zostać niewypełnione !</a:t>
            </a:r>
          </a:p>
          <a:p>
            <a:r>
              <a:rPr lang="pl-PL" baseline="0" dirty="0" smtClean="0"/>
              <a:t>Efekt zachęty oznacza, że pomoc publiczna nie powinna mieć zastosowania do pomocy na działalność, którą </a:t>
            </a:r>
            <a:r>
              <a:rPr lang="pl-PL" baseline="0" dirty="0" err="1" smtClean="0"/>
              <a:t>bedenficjent</a:t>
            </a:r>
            <a:r>
              <a:rPr lang="pl-PL" baseline="0" dirty="0" smtClean="0"/>
              <a:t> by prowadził nawet w przypadku braku pomocy. Zatem projekt w </a:t>
            </a:r>
            <a:r>
              <a:rPr lang="pl-PL" baseline="0" dirty="0" err="1" smtClean="0"/>
              <a:t>całosci</a:t>
            </a:r>
            <a:r>
              <a:rPr lang="pl-PL" baseline="0" dirty="0" smtClean="0"/>
              <a:t> objęty pomocą publiczną aby </a:t>
            </a:r>
            <a:r>
              <a:rPr lang="pl-PL" baseline="0" dirty="0" err="1" smtClean="0"/>
              <a:t>spełnic</a:t>
            </a:r>
            <a:r>
              <a:rPr lang="pl-PL" baseline="0" dirty="0" smtClean="0"/>
              <a:t> efekt zachęty- realizacja projektu musi </a:t>
            </a:r>
            <a:r>
              <a:rPr lang="pl-PL" baseline="0" dirty="0" err="1" smtClean="0"/>
              <a:t>rozpocząc</a:t>
            </a:r>
            <a:r>
              <a:rPr lang="pl-PL" baseline="0" dirty="0" smtClean="0"/>
              <a:t> się po złożeniu wniosku o dofinansowanie. </a:t>
            </a:r>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13</a:t>
            </a:fld>
            <a:endParaRPr lang="pl-PL"/>
          </a:p>
        </p:txBody>
      </p:sp>
    </p:spTree>
    <p:extLst>
      <p:ext uri="{BB962C8B-B14F-4D97-AF65-F5344CB8AC3E}">
        <p14:creationId xmlns:p14="http://schemas.microsoft.com/office/powerpoint/2010/main" val="179027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i="1" dirty="0" smtClean="0">
                <a:solidFill>
                  <a:schemeClr val="tx1"/>
                </a:solidFill>
                <a:latin typeface="+mn-lt"/>
              </a:rPr>
              <a:t>Gotowość projektu do realizacji:</a:t>
            </a:r>
          </a:p>
          <a:p>
            <a:r>
              <a:rPr lang="pl-PL" dirty="0" smtClean="0">
                <a:solidFill>
                  <a:schemeClr val="tx1"/>
                </a:solidFill>
                <a:latin typeface="+mn-lt"/>
              </a:rPr>
              <a:t>Pozwolenie na budowę musi być aktualne – nie może być starsze niż trzy lata, chyba że prace budowlane zostały już rozpoczęte. W takim przypadku należy dołączyć kopię pierwszej i ostatniej zapisanej strony Dziennika budowy oraz poświadczenie, że budowa została rozpoczęta przed upływem 3 lat od dnia, kiedy decyzja stała się ostateczna oraz, że nie została ona przerwana na czas dłuższy niż 3 lata.</a:t>
            </a:r>
          </a:p>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14</a:t>
            </a:fld>
            <a:endParaRPr lang="pl-PL"/>
          </a:p>
        </p:txBody>
      </p:sp>
    </p:spTree>
    <p:extLst>
      <p:ext uri="{BB962C8B-B14F-4D97-AF65-F5344CB8AC3E}">
        <p14:creationId xmlns:p14="http://schemas.microsoft.com/office/powerpoint/2010/main" val="850438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indent="0">
              <a:buNone/>
            </a:pPr>
            <a:r>
              <a:rPr lang="pl-PL" sz="1200" b="1" dirty="0" smtClean="0"/>
              <a:t>Wnioskodawcy powinni zawrzeć w części pn.</a:t>
            </a:r>
            <a:br>
              <a:rPr lang="pl-PL" sz="1200" b="1" dirty="0" smtClean="0"/>
            </a:br>
            <a:r>
              <a:rPr lang="pl-PL" sz="1200" b="1" i="1" dirty="0" smtClean="0"/>
              <a:t>Zgodność z dokumentami o charakterze regionalnym lub ZIT:</a:t>
            </a:r>
          </a:p>
          <a:p>
            <a:r>
              <a:rPr lang="pl-PL" sz="1200" dirty="0" smtClean="0"/>
              <a:t>obszary problemowe wskazane w Strategii ZIT AW na które projekt oddziałuje</a:t>
            </a:r>
          </a:p>
          <a:p>
            <a:r>
              <a:rPr lang="pl-PL" sz="1200" dirty="0" smtClean="0"/>
              <a:t>wpływ projektu na realizację zamierzeń strategicznych ZIT AW</a:t>
            </a:r>
          </a:p>
          <a:p>
            <a:r>
              <a:rPr lang="pl-PL" sz="1200" dirty="0" smtClean="0"/>
              <a:t>wpływ wskaźników zawartych w projekcie na realizację docelowych wskaźników Strategii ZIT AW wynikających z Porozumienia w sprawie powierzenia zadań w ramach instrumentu ZIT RPO WD 2014-2020 przez Zarząd Województwa Dolnośląskiego.</a:t>
            </a:r>
          </a:p>
          <a:p>
            <a:endParaRPr lang="pl-PL" sz="1200" dirty="0" smtClean="0"/>
          </a:p>
          <a:p>
            <a:pPr marL="0" indent="0">
              <a:buNone/>
            </a:pPr>
            <a:r>
              <a:rPr lang="pl-PL" sz="1200" b="1" dirty="0" smtClean="0"/>
              <a:t>Wnioskodawcy powinni w tym punkcie uzasadnić faktyczny wpływ przedsięwzięcia na rozwiązanie lub minimalizację negatywnych zjawisk zdiagnozowanych w Strategii ZIT AW. </a:t>
            </a:r>
          </a:p>
          <a:p>
            <a:pPr marL="0" indent="0">
              <a:buNone/>
            </a:pPr>
            <a:r>
              <a:rPr lang="pl-PL" sz="1200" b="1" dirty="0" smtClean="0"/>
              <a:t>Nie należy opisywać czym jest Strategia ZIT AW, ani kopiować jej zapisów. </a:t>
            </a:r>
          </a:p>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15</a:t>
            </a:fld>
            <a:endParaRPr lang="pl-PL"/>
          </a:p>
        </p:txBody>
      </p:sp>
    </p:spTree>
    <p:extLst>
      <p:ext uri="{BB962C8B-B14F-4D97-AF65-F5344CB8AC3E}">
        <p14:creationId xmlns:p14="http://schemas.microsoft.com/office/powerpoint/2010/main" val="6428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dirty="0" smtClean="0">
                <a:solidFill>
                  <a:schemeClr val="tx1"/>
                </a:solidFill>
                <a:latin typeface="+mn-lt"/>
              </a:rPr>
              <a:t>Możliwość odzyskania VAT: </a:t>
            </a:r>
            <a:r>
              <a:rPr lang="pl-PL" sz="1200" dirty="0" smtClean="0">
                <a:solidFill>
                  <a:schemeClr val="tx1"/>
                </a:solidFill>
                <a:latin typeface="+mn-lt"/>
              </a:rPr>
              <a:t>Wnioskodawca poprzez wybór odpowiedniej opcji: „Tak”, „Nie”, „Częściowo” określa, czy ma prawną możliwość odzyskania podatku VAT w ramach </a:t>
            </a:r>
            <a:r>
              <a:rPr lang="pl-PL" sz="1200" dirty="0" err="1" smtClean="0">
                <a:solidFill>
                  <a:schemeClr val="tx1"/>
                </a:solidFill>
                <a:latin typeface="+mn-lt"/>
              </a:rPr>
              <a:t>projektu.</a:t>
            </a:r>
            <a:r>
              <a:rPr lang="pl-PL" sz="1200" b="1" u="sng" dirty="0" err="1" smtClean="0">
                <a:solidFill>
                  <a:schemeClr val="tx1"/>
                </a:solidFill>
                <a:latin typeface="+mn-lt"/>
              </a:rPr>
              <a:t>Zgodność</a:t>
            </a:r>
            <a:r>
              <a:rPr lang="pl-PL" sz="1200" b="1" u="sng" dirty="0" smtClean="0">
                <a:solidFill>
                  <a:schemeClr val="tx1"/>
                </a:solidFill>
                <a:latin typeface="+mn-lt"/>
              </a:rPr>
              <a:t> Sekcji B1, Sekcji D z Oświadczeniem VAT!</a:t>
            </a:r>
          </a:p>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17</a:t>
            </a:fld>
            <a:endParaRPr lang="pl-PL"/>
          </a:p>
        </p:txBody>
      </p:sp>
    </p:spTree>
    <p:extLst>
      <p:ext uri="{BB962C8B-B14F-4D97-AF65-F5344CB8AC3E}">
        <p14:creationId xmlns:p14="http://schemas.microsoft.com/office/powerpoint/2010/main" val="270361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Najczęstsze błędy :</a:t>
            </a:r>
          </a:p>
          <a:p>
            <a:r>
              <a:rPr lang="pl-PL" sz="1200" dirty="0" smtClean="0"/>
              <a:t>Brak we wniosku wskaźników, które odzwierciedlają zakres rzeczowy projektu, lub zbyt duża liczba wskaźników,</a:t>
            </a:r>
          </a:p>
          <a:p>
            <a:r>
              <a:rPr lang="pl-PL" sz="1200" dirty="0" smtClean="0"/>
              <a:t>Błędne wartości docelowe, </a:t>
            </a:r>
          </a:p>
          <a:p>
            <a:r>
              <a:rPr lang="pl-PL" sz="1200" dirty="0" smtClean="0"/>
              <a:t>Zawyżanie lub zaniżanie wartości wskaźników,</a:t>
            </a:r>
          </a:p>
          <a:p>
            <a:r>
              <a:rPr lang="pl-PL" sz="1200" dirty="0" smtClean="0"/>
              <a:t>Błędne źródła informacji o wskaźnikach (umowa o dofinansowanie nie stanowi źródła informacji o realizacji wskaźnika)</a:t>
            </a:r>
          </a:p>
          <a:p>
            <a:r>
              <a:rPr lang="pl-PL" sz="1200" dirty="0" smtClean="0"/>
              <a:t>Wskaźniki rezultatu osiągane są co do zasady w 12 miesięcy po zakończeniu projektu.</a:t>
            </a:r>
          </a:p>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18</a:t>
            </a:fld>
            <a:endParaRPr lang="pl-PL"/>
          </a:p>
        </p:txBody>
      </p:sp>
    </p:spTree>
    <p:extLst>
      <p:ext uri="{BB962C8B-B14F-4D97-AF65-F5344CB8AC3E}">
        <p14:creationId xmlns:p14="http://schemas.microsoft.com/office/powerpoint/2010/main" val="125618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Szacunkowy plan finansowy projektu – w punkcie należy wskazać łączną wartość wydatków </a:t>
            </a:r>
            <a:r>
              <a:rPr lang="pl-PL" dirty="0" err="1" smtClean="0"/>
              <a:t>kwalifikowalnych</a:t>
            </a:r>
            <a:r>
              <a:rPr lang="pl-PL" dirty="0" smtClean="0"/>
              <a:t> i </a:t>
            </a:r>
            <a:r>
              <a:rPr lang="pl-PL" dirty="0" err="1" smtClean="0"/>
              <a:t>niekwalifikowalnych</a:t>
            </a:r>
            <a:r>
              <a:rPr lang="pl-PL" dirty="0" smtClean="0"/>
              <a:t> jaka będzie ponoszona przez Wnioskodawcę w każdym roku realizacji projektu. </a:t>
            </a:r>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21</a:t>
            </a:fld>
            <a:endParaRPr lang="pl-PL"/>
          </a:p>
        </p:txBody>
      </p:sp>
    </p:spTree>
    <p:extLst>
      <p:ext uri="{BB962C8B-B14F-4D97-AF65-F5344CB8AC3E}">
        <p14:creationId xmlns:p14="http://schemas.microsoft.com/office/powerpoint/2010/main" val="382970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Zakres rzeczowy – w polu należy określić wszystkie zadania zaplanowane do</a:t>
            </a:r>
            <a:r>
              <a:rPr lang="pl-PL" baseline="0" dirty="0" smtClean="0"/>
              <a:t> realizacji w ramach projektu oraz przedstawić opis działań.</a:t>
            </a:r>
          </a:p>
          <a:p>
            <a:r>
              <a:rPr lang="pl-PL" baseline="0" dirty="0" smtClean="0"/>
              <a:t>Wydatki w projekcie – przycisk „Dodaj” generuje tabele, w której należy wskazać właściwą kategorię kosztu, nazwę kosztu oraz wybrać właściwe dla kategorii zadanie. </a:t>
            </a:r>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22</a:t>
            </a:fld>
            <a:endParaRPr lang="pl-PL"/>
          </a:p>
        </p:txBody>
      </p:sp>
    </p:spTree>
    <p:extLst>
      <p:ext uri="{BB962C8B-B14F-4D97-AF65-F5344CB8AC3E}">
        <p14:creationId xmlns:p14="http://schemas.microsoft.com/office/powerpoint/2010/main" val="181595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solidFill>
                  <a:prstClr val="black"/>
                </a:solidFill>
              </a:rPr>
              <a:pPr/>
              <a:t>3</a:t>
            </a:fld>
            <a:endParaRPr lang="pl-PL">
              <a:solidFill>
                <a:prstClr val="black"/>
              </a:solidFill>
            </a:endParaRPr>
          </a:p>
        </p:txBody>
      </p:sp>
    </p:spTree>
    <p:extLst>
      <p:ext uri="{BB962C8B-B14F-4D97-AF65-F5344CB8AC3E}">
        <p14:creationId xmlns:p14="http://schemas.microsoft.com/office/powerpoint/2010/main" val="392904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solidFill>
                  <a:prstClr val="black"/>
                </a:solidFill>
              </a:rPr>
              <a:pPr/>
              <a:t>4</a:t>
            </a:fld>
            <a:endParaRPr lang="pl-PL">
              <a:solidFill>
                <a:prstClr val="black"/>
              </a:solidFill>
            </a:endParaRPr>
          </a:p>
        </p:txBody>
      </p:sp>
    </p:spTree>
    <p:extLst>
      <p:ext uri="{BB962C8B-B14F-4D97-AF65-F5344CB8AC3E}">
        <p14:creationId xmlns:p14="http://schemas.microsoft.com/office/powerpoint/2010/main" val="192386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solidFill>
                  <a:prstClr val="black"/>
                </a:solidFill>
              </a:rPr>
              <a:pPr/>
              <a:t>5</a:t>
            </a:fld>
            <a:endParaRPr lang="pl-PL">
              <a:solidFill>
                <a:prstClr val="black"/>
              </a:solidFill>
            </a:endParaRPr>
          </a:p>
        </p:txBody>
      </p:sp>
    </p:spTree>
    <p:extLst>
      <p:ext uri="{BB962C8B-B14F-4D97-AF65-F5344CB8AC3E}">
        <p14:creationId xmlns:p14="http://schemas.microsoft.com/office/powerpoint/2010/main" val="196534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solidFill>
                  <a:prstClr val="black"/>
                </a:solidFill>
              </a:rPr>
              <a:pPr/>
              <a:t>7</a:t>
            </a:fld>
            <a:endParaRPr lang="pl-PL">
              <a:solidFill>
                <a:prstClr val="black"/>
              </a:solidFill>
            </a:endParaRPr>
          </a:p>
        </p:txBody>
      </p:sp>
    </p:spTree>
    <p:extLst>
      <p:ext uri="{BB962C8B-B14F-4D97-AF65-F5344CB8AC3E}">
        <p14:creationId xmlns:p14="http://schemas.microsoft.com/office/powerpoint/2010/main" val="24542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solidFill>
                  <a:prstClr val="black"/>
                </a:solidFill>
              </a:rPr>
              <a:pPr/>
              <a:t>8</a:t>
            </a:fld>
            <a:endParaRPr lang="pl-PL">
              <a:solidFill>
                <a:prstClr val="black"/>
              </a:solidFill>
            </a:endParaRPr>
          </a:p>
        </p:txBody>
      </p:sp>
    </p:spTree>
    <p:extLst>
      <p:ext uri="{BB962C8B-B14F-4D97-AF65-F5344CB8AC3E}">
        <p14:creationId xmlns:p14="http://schemas.microsoft.com/office/powerpoint/2010/main" val="308352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solidFill>
                  <a:prstClr val="black"/>
                </a:solidFill>
              </a:rPr>
              <a:pPr/>
              <a:t>9</a:t>
            </a:fld>
            <a:endParaRPr lang="pl-PL">
              <a:solidFill>
                <a:prstClr val="black"/>
              </a:solidFill>
            </a:endParaRPr>
          </a:p>
        </p:txBody>
      </p:sp>
    </p:spTree>
    <p:extLst>
      <p:ext uri="{BB962C8B-B14F-4D97-AF65-F5344CB8AC3E}">
        <p14:creationId xmlns:p14="http://schemas.microsoft.com/office/powerpoint/2010/main" val="163088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Zakres interwencji</a:t>
            </a:r>
            <a:r>
              <a:rPr lang="pl-PL" baseline="0" dirty="0" smtClean="0"/>
              <a:t> – należy wybrać z rozwijanej listy odpowiednią (dominującą) kategorię interwencji dla danego typu projektu zgodnie z ogłoszeniem i/lub </a:t>
            </a:r>
            <a:r>
              <a:rPr lang="pl-PL" baseline="0" dirty="0" err="1" smtClean="0"/>
              <a:t>regulaminiem</a:t>
            </a:r>
            <a:r>
              <a:rPr lang="pl-PL" baseline="0" dirty="0" smtClean="0"/>
              <a:t> konkursu. Dominująca kategoria to ta, która przeważa w całości wydatków </a:t>
            </a:r>
            <a:r>
              <a:rPr lang="pl-PL" baseline="0" dirty="0" err="1" smtClean="0"/>
              <a:t>kwalifikowalnych</a:t>
            </a:r>
            <a:r>
              <a:rPr lang="pl-PL" baseline="0" dirty="0" smtClean="0"/>
              <a:t> projektu. Kategorią dla </a:t>
            </a:r>
            <a:r>
              <a:rPr lang="pl-PL" baseline="0" dirty="0" err="1" smtClean="0"/>
              <a:t>nieniejszego</a:t>
            </a:r>
            <a:r>
              <a:rPr lang="pl-PL" baseline="0" dirty="0" smtClean="0"/>
              <a:t> konkursu jest kategoria 055 Pozostała infrastruktura społeczna przyczyniająca się do rozwoju regionalnego i lokalnego </a:t>
            </a:r>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11</a:t>
            </a:fld>
            <a:endParaRPr lang="pl-PL"/>
          </a:p>
        </p:txBody>
      </p:sp>
    </p:spTree>
    <p:extLst>
      <p:ext uri="{BB962C8B-B14F-4D97-AF65-F5344CB8AC3E}">
        <p14:creationId xmlns:p14="http://schemas.microsoft.com/office/powerpoint/2010/main" val="338050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Duży</a:t>
            </a:r>
            <a:r>
              <a:rPr lang="pl-PL" baseline="0" dirty="0" smtClean="0"/>
              <a:t> projekt pow. 50 mln EUR</a:t>
            </a:r>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12</a:t>
            </a:fld>
            <a:endParaRPr lang="pl-PL"/>
          </a:p>
        </p:txBody>
      </p:sp>
    </p:spTree>
    <p:extLst>
      <p:ext uri="{BB962C8B-B14F-4D97-AF65-F5344CB8AC3E}">
        <p14:creationId xmlns:p14="http://schemas.microsoft.com/office/powerpoint/2010/main" val="194893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72347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1612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56860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0489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9160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8932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4543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611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7573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2415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6447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475720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9843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51247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8924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0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9496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50049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6944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93255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8549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8855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786558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73170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2553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11982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95759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95512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724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50523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05290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10277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205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964009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74342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06255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3263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6607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5211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75258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097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9548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13447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8502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53018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42082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87876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50205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24738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72155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0800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80469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62982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22293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2017-08-16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93609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2017-08-16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1332064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9993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120890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84890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2017-08-16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96352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2.jpeg"/><Relationship Id="rId4" Type="http://schemas.openxmlformats.org/officeDocument/2006/relationships/hyperlink" Target="https://snow-ipaw.dolnyslask.p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hyperlink" Target="mailto:ipaw@ipaw.walbrzych.eu"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www.ipaw.walbrzych.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2.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340768"/>
            <a:ext cx="8352928" cy="4394855"/>
          </a:xfrm>
        </p:spPr>
        <p:txBody>
          <a:bodyPr>
            <a:noAutofit/>
          </a:bodyPr>
          <a:lstStyle/>
          <a:p>
            <a:r>
              <a:rPr lang="pl-PL" sz="2400" b="1" dirty="0" smtClean="0"/>
              <a:t>INSTRUKCJA WYPEŁNIANIA WNIOSKU O DOFINANSOWANIE W RAMACH EFRR</a:t>
            </a:r>
            <a:r>
              <a:rPr lang="pl-PL" sz="2000" b="1" dirty="0"/>
              <a:t/>
            </a:r>
            <a:br>
              <a:rPr lang="pl-PL" sz="2000" b="1" dirty="0"/>
            </a:br>
            <a:r>
              <a:rPr lang="pl-PL" sz="2000" b="1" dirty="0"/>
              <a:t/>
            </a:r>
            <a:br>
              <a:rPr lang="pl-PL" sz="2000" b="1" dirty="0"/>
            </a:br>
            <a:r>
              <a:rPr lang="pl-PL" sz="2000" dirty="0"/>
              <a:t/>
            </a:r>
            <a:br>
              <a:rPr lang="pl-PL" sz="2000" dirty="0"/>
            </a:br>
            <a:r>
              <a:rPr lang="pl-PL" sz="2000" dirty="0"/>
              <a:t> </a:t>
            </a:r>
            <a:r>
              <a:rPr lang="pl-PL" sz="2000" b="1" dirty="0"/>
              <a:t>	</a:t>
            </a:r>
            <a:br>
              <a:rPr lang="pl-PL" sz="2000" b="1" dirty="0"/>
            </a:br>
            <a:r>
              <a:rPr lang="pl-PL" sz="1600" dirty="0"/>
              <a:t>Szkolenie jest współfinansowane przez Unię Europejską ze środków Europejskiego Funduszu Społecznego w ramach Pomocy Technicznej Regionalnego Programu Operacyjnego Województwa Dolnośląskiego 2014-2020</a:t>
            </a:r>
            <a:endParaRPr lang="pl-PL" sz="1600" b="1" dirty="0"/>
          </a:p>
        </p:txBody>
      </p:sp>
      <p:sp>
        <p:nvSpPr>
          <p:cNvPr id="3" name="Podtytuł 2"/>
          <p:cNvSpPr>
            <a:spLocks noGrp="1"/>
          </p:cNvSpPr>
          <p:nvPr>
            <p:ph type="subTitle" idx="1"/>
          </p:nvPr>
        </p:nvSpPr>
        <p:spPr>
          <a:xfrm>
            <a:off x="2123727" y="6041354"/>
            <a:ext cx="5293109" cy="816646"/>
          </a:xfrm>
        </p:spPr>
        <p:txBody>
          <a:bodyPr>
            <a:normAutofit/>
          </a:bodyPr>
          <a:lstStyle/>
          <a:p>
            <a:r>
              <a:rPr lang="pl-PL" sz="1600" b="1" dirty="0">
                <a:solidFill>
                  <a:schemeClr val="tx1">
                    <a:lumMod val="85000"/>
                    <a:lumOff val="15000"/>
                  </a:schemeClr>
                </a:solidFill>
              </a:rPr>
              <a:t>Wałbrzych </a:t>
            </a:r>
            <a:r>
              <a:rPr lang="pl-PL" sz="1600" b="1" dirty="0" smtClean="0">
                <a:solidFill>
                  <a:schemeClr val="tx1">
                    <a:lumMod val="85000"/>
                    <a:lumOff val="15000"/>
                  </a:schemeClr>
                </a:solidFill>
              </a:rPr>
              <a:t>, 18 sierpnia 2017 </a:t>
            </a:r>
            <a:r>
              <a:rPr lang="pl-PL" sz="1600" b="1" dirty="0">
                <a:solidFill>
                  <a:schemeClr val="tx1">
                    <a:lumMod val="85000"/>
                    <a:lumOff val="15000"/>
                  </a:schemeClr>
                </a:solidFill>
              </a:rPr>
              <a:t>r.</a:t>
            </a:r>
          </a:p>
        </p:txBody>
      </p:sp>
      <p:pic>
        <p:nvPicPr>
          <p:cNvPr id="4" name="Obraz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8627"/>
            <a:ext cx="5282155" cy="880093"/>
          </a:xfrm>
          <a:prstGeom prst="rect">
            <a:avLst/>
          </a:prstGeom>
        </p:spPr>
      </p:pic>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3"/>
          <p:cNvSpPr txBox="1">
            <a:spLocks/>
          </p:cNvSpPr>
          <p:nvPr/>
        </p:nvSpPr>
        <p:spPr>
          <a:xfrm>
            <a:off x="539552" y="1096144"/>
            <a:ext cx="8352928" cy="100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type="subTitle" idx="1"/>
          </p:nvPr>
        </p:nvSpPr>
        <p:spPr>
          <a:xfrm>
            <a:off x="539552" y="2060848"/>
            <a:ext cx="7918648" cy="4104456"/>
          </a:xfrm>
        </p:spPr>
        <p:txBody>
          <a:bodyPr>
            <a:normAutofit/>
          </a:bodyPr>
          <a:lstStyle/>
          <a:p>
            <a:pPr lvl="0" algn="just">
              <a:lnSpc>
                <a:spcPct val="120000"/>
              </a:lnSpc>
            </a:pPr>
            <a:endParaRPr lang="pl-PL" sz="2000" b="1" dirty="0">
              <a:solidFill>
                <a:prstClr val="black"/>
              </a:solidFill>
            </a:endParaRPr>
          </a:p>
          <a:p>
            <a:pPr marL="0" indent="0" algn="just">
              <a:buNone/>
            </a:pPr>
            <a:endParaRPr lang="pl-PL" sz="2000" dirty="0"/>
          </a:p>
        </p:txBody>
      </p:sp>
      <p:sp>
        <p:nvSpPr>
          <p:cNvPr id="8" name="Tytuł 2"/>
          <p:cNvSpPr txBox="1">
            <a:spLocks/>
          </p:cNvSpPr>
          <p:nvPr/>
        </p:nvSpPr>
        <p:spPr>
          <a:xfrm>
            <a:off x="421216" y="11571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rgbClr val="009900"/>
                </a:solidFill>
              </a:rPr>
              <a:t>KREATOR</a:t>
            </a:r>
            <a:endParaRPr lang="pl-PL" sz="3000" b="1" dirty="0">
              <a:solidFill>
                <a:srgbClr val="009900"/>
              </a:solidFill>
            </a:endParaRPr>
          </a:p>
        </p:txBody>
      </p:sp>
      <p:sp>
        <p:nvSpPr>
          <p:cNvPr id="7" name="Prostokąt 6"/>
          <p:cNvSpPr/>
          <p:nvPr/>
        </p:nvSpPr>
        <p:spPr>
          <a:xfrm>
            <a:off x="323548" y="1877288"/>
            <a:ext cx="8424936" cy="3970318"/>
          </a:xfrm>
          <a:prstGeom prst="rect">
            <a:avLst/>
          </a:prstGeom>
        </p:spPr>
        <p:txBody>
          <a:bodyPr wrap="square">
            <a:spAutoFit/>
          </a:bodyPr>
          <a:lstStyle/>
          <a:p>
            <a:pPr algn="just"/>
            <a:r>
              <a:rPr lang="pl-PL" sz="2800" dirty="0" smtClean="0"/>
              <a:t>Dane we wniosku zostały podzielone tematycznie na następujące działy:</a:t>
            </a:r>
          </a:p>
          <a:p>
            <a:pPr lvl="1" algn="just"/>
            <a:r>
              <a:rPr lang="pl-PL" sz="2800" dirty="0" smtClean="0"/>
              <a:t>SEKCJA A: Informacje ogólne</a:t>
            </a:r>
          </a:p>
          <a:p>
            <a:pPr lvl="1" algn="just"/>
            <a:r>
              <a:rPr lang="pl-PL" sz="2800" dirty="0" smtClean="0"/>
              <a:t>SEKCJA B: Charakterystyka Beneficjenta</a:t>
            </a:r>
          </a:p>
          <a:p>
            <a:pPr lvl="1" algn="just"/>
            <a:r>
              <a:rPr lang="pl-PL" sz="2800" dirty="0" smtClean="0"/>
              <a:t>SEKCJA C: Wskaźniki</a:t>
            </a:r>
          </a:p>
          <a:p>
            <a:pPr lvl="1" algn="just"/>
            <a:r>
              <a:rPr lang="pl-PL" sz="2800" dirty="0" smtClean="0"/>
              <a:t>SEKCJA D: Zakres rzeczowo – finansowy projektu</a:t>
            </a:r>
          </a:p>
          <a:p>
            <a:pPr lvl="1" algn="just"/>
            <a:r>
              <a:rPr lang="pl-PL" sz="2800" dirty="0" smtClean="0"/>
              <a:t>STUDIUM WYKONALNOŚCI</a:t>
            </a:r>
          </a:p>
          <a:p>
            <a:pPr lvl="1" algn="just"/>
            <a:r>
              <a:rPr lang="pl-PL" sz="2800" dirty="0" smtClean="0"/>
              <a:t>DEKLARACJA WNIOSKODAWCY</a:t>
            </a:r>
          </a:p>
          <a:p>
            <a:pPr lvl="1" algn="just"/>
            <a:r>
              <a:rPr lang="pl-PL" sz="2800" dirty="0" smtClean="0"/>
              <a:t>ZAŁĄCZNKI</a:t>
            </a:r>
            <a:endParaRPr lang="pl-PL" sz="2800" dirty="0"/>
          </a:p>
        </p:txBody>
      </p:sp>
      <p:pic>
        <p:nvPicPr>
          <p:cNvPr id="9" name="Obraz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001047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2"/>
          <p:cNvSpPr txBox="1">
            <a:spLocks/>
          </p:cNvSpPr>
          <p:nvPr/>
        </p:nvSpPr>
        <p:spPr>
          <a:xfrm>
            <a:off x="353921" y="912507"/>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smtClean="0">
                <a:solidFill>
                  <a:srgbClr val="009900"/>
                </a:solidFill>
              </a:rPr>
              <a:t>SEKCJA A: Informacje ogólne</a:t>
            </a:r>
            <a:endParaRPr kumimoji="0" lang="pl-PL" sz="3000" b="1" i="0" u="none" strike="noStrike" kern="1200" cap="none" spc="0" normalizeH="0" baseline="0" noProof="0" dirty="0">
              <a:ln>
                <a:noFill/>
              </a:ln>
              <a:solidFill>
                <a:srgbClr val="009900"/>
              </a:solidFill>
              <a:effectLst/>
              <a:uLnTx/>
              <a:uFillTx/>
              <a:latin typeface="+mj-lt"/>
              <a:ea typeface="+mj-ea"/>
              <a:cs typeface="+mj-cs"/>
            </a:endParaRPr>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56792"/>
            <a:ext cx="8613675" cy="4442516"/>
          </a:xfrm>
          <a:prstGeom prst="rect">
            <a:avLst/>
          </a:prstGeom>
        </p:spPr>
      </p:pic>
      <p:pic>
        <p:nvPicPr>
          <p:cNvPr id="7" name="Obraz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
        <p:nvSpPr>
          <p:cNvPr id="5" name="pole tekstowe 4"/>
          <p:cNvSpPr txBox="1"/>
          <p:nvPr/>
        </p:nvSpPr>
        <p:spPr>
          <a:xfrm>
            <a:off x="6156176" y="3212976"/>
            <a:ext cx="2987824" cy="738664"/>
          </a:xfrm>
          <a:prstGeom prst="rect">
            <a:avLst/>
          </a:prstGeom>
          <a:noFill/>
        </p:spPr>
        <p:txBody>
          <a:bodyPr wrap="square" rtlCol="0">
            <a:spAutoFit/>
          </a:bodyPr>
          <a:lstStyle/>
          <a:p>
            <a:r>
              <a:rPr lang="pl-PL" sz="1400" dirty="0" smtClean="0">
                <a:solidFill>
                  <a:srgbClr val="FF0000"/>
                </a:solidFill>
              </a:rPr>
              <a:t>055 Pozostała infrastruktura społeczna przyczyniająca się do rozwoju regionalnego i lokalnego </a:t>
            </a:r>
            <a:endParaRPr lang="pl-PL" sz="1400" dirty="0">
              <a:solidFill>
                <a:srgbClr val="FF0000"/>
              </a:solidFill>
            </a:endParaRPr>
          </a:p>
        </p:txBody>
      </p:sp>
    </p:spTree>
    <p:extLst>
      <p:ext uri="{BB962C8B-B14F-4D97-AF65-F5344CB8AC3E}">
        <p14:creationId xmlns:p14="http://schemas.microsoft.com/office/powerpoint/2010/main" val="1681408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2"/>
          <p:cNvSpPr txBox="1">
            <a:spLocks/>
          </p:cNvSpPr>
          <p:nvPr/>
        </p:nvSpPr>
        <p:spPr>
          <a:xfrm>
            <a:off x="353921" y="1005806"/>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smtClean="0">
                <a:solidFill>
                  <a:srgbClr val="009900"/>
                </a:solidFill>
              </a:rPr>
              <a:t>SEKCJA A: Informacje ogólne</a:t>
            </a:r>
            <a:endParaRPr kumimoji="0" lang="pl-PL" sz="3000" b="1" i="0" u="none" strike="noStrike" kern="1200" cap="none" spc="0" normalizeH="0" baseline="0" noProof="0" dirty="0">
              <a:ln>
                <a:noFill/>
              </a:ln>
              <a:solidFill>
                <a:srgbClr val="009900"/>
              </a:solidFill>
              <a:effectLst/>
              <a:uLnTx/>
              <a:uFillTx/>
              <a:latin typeface="+mj-lt"/>
              <a:ea typeface="+mj-ea"/>
              <a:cs typeface="+mj-cs"/>
            </a:endParaRPr>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724" y="2132856"/>
            <a:ext cx="7999797" cy="3351990"/>
          </a:xfrm>
          <a:prstGeom prst="rect">
            <a:avLst/>
          </a:prstGeom>
        </p:spPr>
      </p:pic>
      <p:pic>
        <p:nvPicPr>
          <p:cNvPr id="7" name="Obraz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642519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2"/>
          <p:cNvSpPr txBox="1">
            <a:spLocks/>
          </p:cNvSpPr>
          <p:nvPr/>
        </p:nvSpPr>
        <p:spPr>
          <a:xfrm>
            <a:off x="395536" y="1225437"/>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smtClean="0">
                <a:solidFill>
                  <a:srgbClr val="009900"/>
                </a:solidFill>
              </a:rPr>
              <a:t>SEKCJA A: Informacje ogólne</a:t>
            </a:r>
            <a:endParaRPr kumimoji="0" lang="pl-PL" sz="3000" b="1" i="0" u="none" strike="noStrike" kern="1200" cap="none" spc="0" normalizeH="0" baseline="0" noProof="0" dirty="0">
              <a:ln>
                <a:noFill/>
              </a:ln>
              <a:solidFill>
                <a:srgbClr val="009900"/>
              </a:solidFill>
              <a:effectLst/>
              <a:uLnTx/>
              <a:uFillTx/>
              <a:latin typeface="+mj-lt"/>
              <a:ea typeface="+mj-ea"/>
              <a:cs typeface="+mj-cs"/>
            </a:endParaRPr>
          </a:p>
        </p:txBody>
      </p:sp>
      <p:sp>
        <p:nvSpPr>
          <p:cNvPr id="8" name="Rectangle 2"/>
          <p:cNvSpPr>
            <a:spLocks noChangeArrowheads="1"/>
          </p:cNvSpPr>
          <p:nvPr/>
        </p:nvSpPr>
        <p:spPr bwMode="auto">
          <a:xfrm>
            <a:off x="611560" y="2132856"/>
            <a:ext cx="8583656" cy="4034054"/>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r>
              <a:rPr lang="pl-PL" sz="1600" b="1" dirty="0" smtClean="0">
                <a:solidFill>
                  <a:schemeClr val="tx1"/>
                </a:solidFill>
                <a:latin typeface="+mn-lt"/>
              </a:rPr>
              <a:t>Data rozpoczęcia rzeczowej realizacji projektu, </a:t>
            </a:r>
            <a:r>
              <a:rPr lang="pl-PL" sz="1600" dirty="0" smtClean="0">
                <a:solidFill>
                  <a:prstClr val="black"/>
                </a:solidFill>
                <a:latin typeface="Calibri"/>
                <a:cs typeface="+mn-cs"/>
              </a:rPr>
              <a:t>pole wymagane tylko w przypadku, gdy projekt jest objęty pomocą publiczną objętą efektem zachęty. W przypadku gdy nie ma zastosowania efekt zachęty (nawet gdy pomoc publiczna występuje) pole powinno zostać niewypełnione !</a:t>
            </a:r>
            <a:endParaRPr lang="pl-PL" sz="1600" dirty="0" smtClean="0">
              <a:solidFill>
                <a:schemeClr val="tx1"/>
              </a:solidFill>
              <a:latin typeface="+mn-lt"/>
            </a:endParaRPr>
          </a:p>
          <a:p>
            <a:r>
              <a:rPr lang="pl-PL" sz="1600" b="1" dirty="0" smtClean="0">
                <a:solidFill>
                  <a:schemeClr val="tx1"/>
                </a:solidFill>
                <a:latin typeface="+mn-lt"/>
              </a:rPr>
              <a:t>Data </a:t>
            </a:r>
            <a:r>
              <a:rPr lang="pl-PL" sz="1600" b="1" dirty="0">
                <a:solidFill>
                  <a:schemeClr val="tx1"/>
                </a:solidFill>
                <a:latin typeface="+mn-lt"/>
              </a:rPr>
              <a:t>rozpoczęcia realizacji projektu, </a:t>
            </a:r>
            <a:r>
              <a:rPr lang="pl-PL" sz="1600" dirty="0">
                <a:solidFill>
                  <a:schemeClr val="tx1"/>
                </a:solidFill>
                <a:latin typeface="+mn-lt"/>
              </a:rPr>
              <a:t>rozumiana jako pierwszy kwalifikowalny/niekwalifikowalny wydatek w projekcie.</a:t>
            </a:r>
          </a:p>
          <a:p>
            <a:r>
              <a:rPr lang="pl-PL" sz="1600" b="1" dirty="0">
                <a:solidFill>
                  <a:schemeClr val="tx1"/>
                </a:solidFill>
                <a:latin typeface="+mn-lt"/>
              </a:rPr>
              <a:t>Data zakończenia realizacji projektu</a:t>
            </a:r>
            <a:r>
              <a:rPr lang="pl-PL" sz="1600" dirty="0">
                <a:solidFill>
                  <a:schemeClr val="tx1"/>
                </a:solidFill>
                <a:latin typeface="+mn-lt"/>
              </a:rPr>
              <a:t>, rozumiana jako ostatni kwalifikowalny/niekwalifikowalny wydatek w projekcie. </a:t>
            </a:r>
          </a:p>
          <a:p>
            <a:r>
              <a:rPr lang="pl-PL" sz="1600" b="1" dirty="0">
                <a:solidFill>
                  <a:schemeClr val="tx1"/>
                </a:solidFill>
                <a:latin typeface="+mn-lt"/>
              </a:rPr>
              <a:t>Data zakończenia rzeczowej realizacji projektu </a:t>
            </a:r>
            <a:r>
              <a:rPr lang="pl-PL" sz="1600" dirty="0">
                <a:solidFill>
                  <a:schemeClr val="tx1"/>
                </a:solidFill>
                <a:latin typeface="+mn-lt"/>
              </a:rPr>
              <a:t>jest to data podpisania przez wnioskodawcę ostatniego protokołu odbioru lub innego dokumentu równoważnego w ramach projektu</a:t>
            </a:r>
            <a:r>
              <a:rPr lang="pl-PL" sz="1600" dirty="0" smtClean="0">
                <a:solidFill>
                  <a:schemeClr val="tx1"/>
                </a:solidFill>
                <a:latin typeface="+mn-lt"/>
              </a:rPr>
              <a:t>.</a:t>
            </a:r>
          </a:p>
          <a:p>
            <a:endParaRPr lang="pl-PL" sz="1600" dirty="0">
              <a:solidFill>
                <a:schemeClr val="tx1"/>
              </a:solidFill>
              <a:latin typeface="+mn-lt"/>
            </a:endParaRPr>
          </a:p>
          <a:p>
            <a:endParaRPr lang="pl-PL" sz="1600" dirty="0" smtClean="0">
              <a:solidFill>
                <a:schemeClr val="tx1"/>
              </a:solidFill>
              <a:latin typeface="+mn-lt"/>
            </a:endParaRPr>
          </a:p>
          <a:p>
            <a:r>
              <a:rPr lang="pl-PL" sz="1600" dirty="0">
                <a:solidFill>
                  <a:schemeClr val="tx1"/>
                </a:solidFill>
                <a:latin typeface="+mn-lt"/>
              </a:rPr>
              <a:t>Początkiem okresu kwalifikowalności wydatków jest </a:t>
            </a:r>
            <a:r>
              <a:rPr lang="pl-PL" sz="1600" b="1" dirty="0">
                <a:solidFill>
                  <a:schemeClr val="tx1"/>
                </a:solidFill>
                <a:latin typeface="+mn-lt"/>
              </a:rPr>
              <a:t>1 stycznia 2014.</a:t>
            </a:r>
          </a:p>
          <a:p>
            <a:r>
              <a:rPr lang="pl-PL" sz="1600" dirty="0">
                <a:solidFill>
                  <a:schemeClr val="tx1"/>
                </a:solidFill>
                <a:latin typeface="+mn-lt"/>
              </a:rPr>
              <a:t>Termin zakończenia realizacji projektu nie może zostać określony później niż </a:t>
            </a:r>
            <a:r>
              <a:rPr lang="pl-PL" sz="1600" b="1" dirty="0" smtClean="0">
                <a:solidFill>
                  <a:schemeClr val="tx1"/>
                </a:solidFill>
                <a:latin typeface="+mn-lt"/>
              </a:rPr>
              <a:t>30 czerwca 2023 r.</a:t>
            </a:r>
          </a:p>
          <a:p>
            <a:endParaRPr lang="pl-PL" sz="1600" b="1" dirty="0">
              <a:solidFill>
                <a:schemeClr val="tx1"/>
              </a:solidFill>
              <a:latin typeface="+mn-lt"/>
            </a:endParaRPr>
          </a:p>
          <a:p>
            <a:r>
              <a:rPr lang="pl-PL" sz="1600" dirty="0">
                <a:solidFill>
                  <a:schemeClr val="tx1"/>
                </a:solidFill>
                <a:latin typeface="+mn-lt"/>
              </a:rPr>
              <a:t>Wniosek o płatność końcową należy złożyć w terminie do 60 dni od daty zakończenia realizacji projektu, wskazanej w umowie o dofinansowanie.</a:t>
            </a:r>
          </a:p>
        </p:txBody>
      </p:sp>
      <p:pic>
        <p:nvPicPr>
          <p:cNvPr id="7" name="Obraz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176757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2"/>
          <p:cNvSpPr txBox="1">
            <a:spLocks/>
          </p:cNvSpPr>
          <p:nvPr/>
        </p:nvSpPr>
        <p:spPr>
          <a:xfrm>
            <a:off x="364420" y="839836"/>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smtClean="0">
                <a:solidFill>
                  <a:srgbClr val="009900"/>
                </a:solidFill>
              </a:rPr>
              <a:t>SEKCJA A: Informacje ogólne</a:t>
            </a:r>
            <a:endParaRPr kumimoji="0" lang="pl-PL" sz="3000" b="1" i="0" u="none" strike="noStrike" kern="1200" cap="none" spc="0" normalizeH="0" baseline="0" noProof="0" dirty="0">
              <a:ln>
                <a:noFill/>
              </a:ln>
              <a:solidFill>
                <a:srgbClr val="009900"/>
              </a:solidFill>
              <a:effectLst/>
              <a:uLnTx/>
              <a:uFillTx/>
              <a:latin typeface="+mj-lt"/>
              <a:ea typeface="+mj-ea"/>
              <a:cs typeface="+mj-cs"/>
            </a:endParaRPr>
          </a:p>
        </p:txBody>
      </p:sp>
      <p:sp>
        <p:nvSpPr>
          <p:cNvPr id="7" name="Rectangle 2"/>
          <p:cNvSpPr>
            <a:spLocks noChangeArrowheads="1"/>
          </p:cNvSpPr>
          <p:nvPr/>
        </p:nvSpPr>
        <p:spPr bwMode="auto">
          <a:xfrm>
            <a:off x="683568" y="5013176"/>
            <a:ext cx="7740289" cy="1202510"/>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r>
              <a:rPr lang="pl-PL" dirty="0">
                <a:solidFill>
                  <a:schemeClr val="tx1"/>
                </a:solidFill>
                <a:latin typeface="+mn-lt"/>
              </a:rPr>
              <a:t>Kryterium </a:t>
            </a:r>
            <a:r>
              <a:rPr lang="pl-PL" i="1" dirty="0">
                <a:solidFill>
                  <a:schemeClr val="tx1"/>
                </a:solidFill>
                <a:latin typeface="+mn-lt"/>
              </a:rPr>
              <a:t>Gotowość projektu do realizacji</a:t>
            </a:r>
            <a:r>
              <a:rPr lang="pl-PL" dirty="0">
                <a:solidFill>
                  <a:schemeClr val="tx1"/>
                </a:solidFill>
                <a:latin typeface="+mn-lt"/>
              </a:rPr>
              <a:t>: projekt otrzyma punkty, jeśli </a:t>
            </a:r>
            <a:r>
              <a:rPr lang="pl-PL" u="sng" dirty="0">
                <a:solidFill>
                  <a:schemeClr val="tx1"/>
                </a:solidFill>
                <a:latin typeface="+mn-lt"/>
              </a:rPr>
              <a:t>na etapie składania wniosku będzie posiadał prawomocną</a:t>
            </a:r>
            <a:r>
              <a:rPr lang="pl-PL" dirty="0">
                <a:solidFill>
                  <a:schemeClr val="tx1"/>
                </a:solidFill>
                <a:latin typeface="+mn-lt"/>
              </a:rPr>
              <a:t> decyzję pozwolenia na budowę</a:t>
            </a:r>
            <a:r>
              <a:rPr lang="pl-PL" dirty="0" smtClean="0">
                <a:solidFill>
                  <a:schemeClr val="tx1"/>
                </a:solidFill>
                <a:latin typeface="+mn-lt"/>
              </a:rPr>
              <a:t>.</a:t>
            </a:r>
          </a:p>
          <a:p>
            <a:r>
              <a:rPr lang="pl-PL" dirty="0" smtClean="0">
                <a:solidFill>
                  <a:schemeClr val="tx1"/>
                </a:solidFill>
                <a:latin typeface="+mn-lt"/>
              </a:rPr>
              <a:t>Do wniosku należy załączyć kopię potwierdzoną za zgodność prawomocnej decyzji (np. z pieczęcią).</a:t>
            </a: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75" y="1401910"/>
            <a:ext cx="8244408" cy="3427117"/>
          </a:xfrm>
          <a:prstGeom prst="rect">
            <a:avLst/>
          </a:prstGeom>
        </p:spPr>
      </p:pic>
      <p:pic>
        <p:nvPicPr>
          <p:cNvPr id="8" name="Obraz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571452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2"/>
          <p:cNvSpPr txBox="1">
            <a:spLocks/>
          </p:cNvSpPr>
          <p:nvPr/>
        </p:nvSpPr>
        <p:spPr>
          <a:xfrm>
            <a:off x="364420" y="839836"/>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400" b="1" dirty="0" smtClean="0">
                <a:solidFill>
                  <a:srgbClr val="009900"/>
                </a:solidFill>
              </a:rPr>
              <a:t>SEKCJA A: Informacje ogólne</a:t>
            </a:r>
            <a:endParaRPr kumimoji="0" lang="pl-PL" sz="3000" b="1" i="0" u="none" strike="noStrike" kern="1200" cap="none" spc="0" normalizeH="0" baseline="0" noProof="0" dirty="0">
              <a:ln>
                <a:noFill/>
              </a:ln>
              <a:solidFill>
                <a:srgbClr val="009900"/>
              </a:solidFill>
              <a:effectLst/>
              <a:uLnTx/>
              <a:uFillTx/>
              <a:latin typeface="+mj-lt"/>
              <a:ea typeface="+mj-ea"/>
              <a:cs typeface="+mj-cs"/>
            </a:endParaRPr>
          </a:p>
        </p:txBody>
      </p:sp>
      <p:sp>
        <p:nvSpPr>
          <p:cNvPr id="7" name="Rectangle 2"/>
          <p:cNvSpPr>
            <a:spLocks noChangeArrowheads="1"/>
          </p:cNvSpPr>
          <p:nvPr/>
        </p:nvSpPr>
        <p:spPr bwMode="auto">
          <a:xfrm>
            <a:off x="512999" y="4668647"/>
            <a:ext cx="8451489" cy="1571842"/>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r>
              <a:rPr lang="pl-PL" sz="1600" b="1" u="sng" dirty="0" smtClean="0">
                <a:solidFill>
                  <a:schemeClr val="tx1"/>
                </a:solidFill>
                <a:latin typeface="+mn-lt"/>
              </a:rPr>
              <a:t>Obowiązkowo wszyscy wnioskodawcy muszą:</a:t>
            </a:r>
          </a:p>
          <a:p>
            <a:pPr marL="285750" indent="-285750">
              <a:buFont typeface="Arial" panose="020B0604020202020204" pitchFamily="34" charset="0"/>
              <a:buChar char="•"/>
            </a:pPr>
            <a:r>
              <a:rPr lang="pl-PL" sz="1600" dirty="0">
                <a:solidFill>
                  <a:schemeClr val="tx1"/>
                </a:solidFill>
                <a:latin typeface="+mn-lt"/>
              </a:rPr>
              <a:t>w</a:t>
            </a:r>
            <a:r>
              <a:rPr lang="pl-PL" sz="1600" dirty="0" smtClean="0">
                <a:solidFill>
                  <a:schemeClr val="tx1"/>
                </a:solidFill>
                <a:latin typeface="+mn-lt"/>
              </a:rPr>
              <a:t>skazać cele projektu i ich zgodność z Osią priorytetową, działaniem i poddziałaniem RPO WD 2014-2020,</a:t>
            </a:r>
          </a:p>
          <a:p>
            <a:pPr marL="285750" indent="-285750">
              <a:buFont typeface="Arial" panose="020B0604020202020204" pitchFamily="34" charset="0"/>
              <a:buChar char="•"/>
            </a:pPr>
            <a:r>
              <a:rPr lang="pl-PL" sz="1600" dirty="0" smtClean="0">
                <a:solidFill>
                  <a:schemeClr val="tx1"/>
                </a:solidFill>
                <a:latin typeface="+mn-lt"/>
              </a:rPr>
              <a:t>odnieść się do Strategii ZIT AW.</a:t>
            </a:r>
          </a:p>
          <a:p>
            <a:r>
              <a:rPr lang="pl-PL" sz="1600" dirty="0">
                <a:solidFill>
                  <a:schemeClr val="tx1"/>
                </a:solidFill>
                <a:latin typeface="+mn-lt"/>
              </a:rPr>
              <a:t>W</a:t>
            </a:r>
            <a:r>
              <a:rPr lang="pl-PL" sz="1600" dirty="0" smtClean="0">
                <a:solidFill>
                  <a:schemeClr val="tx1"/>
                </a:solidFill>
                <a:latin typeface="+mn-lt"/>
              </a:rPr>
              <a:t> </a:t>
            </a:r>
            <a:r>
              <a:rPr lang="pl-PL" sz="1600" dirty="0">
                <a:solidFill>
                  <a:schemeClr val="tx1"/>
                </a:solidFill>
                <a:latin typeface="+mn-lt"/>
              </a:rPr>
              <a:t>polu „Uzasadnienie” nie należy kopiować </a:t>
            </a:r>
            <a:r>
              <a:rPr lang="pl-PL" sz="1600" dirty="0" smtClean="0">
                <a:solidFill>
                  <a:schemeClr val="tx1"/>
                </a:solidFill>
                <a:latin typeface="+mn-lt"/>
              </a:rPr>
              <a:t>treści strategii, </a:t>
            </a:r>
            <a:r>
              <a:rPr lang="pl-PL" sz="1600" dirty="0">
                <a:solidFill>
                  <a:schemeClr val="tx1"/>
                </a:solidFill>
                <a:latin typeface="+mn-lt"/>
              </a:rPr>
              <a:t>a jedynie należy wskazać dlaczego przedsięwzięcie jest spójne z danym dokumentem i jak </a:t>
            </a:r>
            <a:r>
              <a:rPr lang="pl-PL" sz="1600" dirty="0" smtClean="0">
                <a:solidFill>
                  <a:schemeClr val="tx1"/>
                </a:solidFill>
                <a:latin typeface="+mn-lt"/>
              </a:rPr>
              <a:t>wpisuje </a:t>
            </a:r>
            <a:r>
              <a:rPr lang="pl-PL" sz="1600" dirty="0">
                <a:solidFill>
                  <a:schemeClr val="tx1"/>
                </a:solidFill>
                <a:latin typeface="+mn-lt"/>
              </a:rPr>
              <a:t>się w jego założenia oraz cele.</a:t>
            </a:r>
            <a:endParaRPr lang="pl-PL" sz="1600" dirty="0" smtClean="0">
              <a:solidFill>
                <a:schemeClr val="tx1"/>
              </a:solidFill>
              <a:latin typeface="+mn-lt"/>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608" y="1268760"/>
            <a:ext cx="7519948" cy="3399887"/>
          </a:xfrm>
          <a:prstGeom prst="rect">
            <a:avLst/>
          </a:prstGeom>
        </p:spPr>
      </p:pic>
      <p:pic>
        <p:nvPicPr>
          <p:cNvPr id="8" name="Obraz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97546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1988840"/>
            <a:ext cx="8496944" cy="4034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r>
              <a:rPr lang="pl-PL" sz="2000" dirty="0">
                <a:solidFill>
                  <a:prstClr val="black"/>
                </a:solidFill>
                <a:latin typeface="Calibri"/>
              </a:rPr>
              <a:t>W tej sekcji w pierwszej kolejności należy określić czy projekt/projekty, które mają być realizowane są komplementarne. </a:t>
            </a:r>
          </a:p>
          <a:p>
            <a:endParaRPr lang="pl-PL" sz="2000" dirty="0" smtClean="0">
              <a:solidFill>
                <a:prstClr val="black"/>
              </a:solidFill>
              <a:latin typeface="Calibri"/>
            </a:endParaRPr>
          </a:p>
          <a:p>
            <a:r>
              <a:rPr lang="pl-PL" sz="2000" dirty="0" smtClean="0">
                <a:solidFill>
                  <a:prstClr val="black"/>
                </a:solidFill>
                <a:latin typeface="Calibri"/>
              </a:rPr>
              <a:t>Poprzez </a:t>
            </a:r>
            <a:r>
              <a:rPr lang="pl-PL" sz="2000" dirty="0">
                <a:solidFill>
                  <a:prstClr val="black"/>
                </a:solidFill>
                <a:latin typeface="Calibri"/>
              </a:rPr>
              <a:t>projekty komplementarne rozumie się projekty</a:t>
            </a:r>
          </a:p>
          <a:p>
            <a:r>
              <a:rPr lang="pl-PL" sz="2000" dirty="0">
                <a:solidFill>
                  <a:prstClr val="black"/>
                </a:solidFill>
                <a:latin typeface="Calibri"/>
              </a:rPr>
              <a:t>powiązane ze zgłoszonym projektem  </a:t>
            </a:r>
            <a:r>
              <a:rPr lang="pl-PL" sz="2000" b="1" dirty="0">
                <a:solidFill>
                  <a:prstClr val="black"/>
                </a:solidFill>
                <a:latin typeface="Calibri"/>
              </a:rPr>
              <a:t>(pod  względem  technicznym  ukierunkowane  na  osiąganie  podobnych  celów  lub prowadzące do efektów synergicznych), </a:t>
            </a:r>
            <a:r>
              <a:rPr lang="pl-PL" sz="2000" dirty="0">
                <a:solidFill>
                  <a:prstClr val="black"/>
                </a:solidFill>
                <a:latin typeface="Calibri"/>
              </a:rPr>
              <a:t>które zostały zrealizowane bądź są w trakcie realizacji. </a:t>
            </a:r>
            <a:endParaRPr lang="pl-PL" sz="2000" dirty="0" smtClean="0">
              <a:solidFill>
                <a:prstClr val="black"/>
              </a:solidFill>
              <a:latin typeface="Calibri"/>
            </a:endParaRPr>
          </a:p>
          <a:p>
            <a:endParaRPr lang="pl-PL" dirty="0" smtClean="0">
              <a:solidFill>
                <a:prstClr val="black"/>
              </a:solidFill>
              <a:latin typeface="Calibri"/>
            </a:endParaRPr>
          </a:p>
          <a:p>
            <a:r>
              <a:rPr lang="pl-PL" sz="2000" dirty="0" smtClean="0">
                <a:solidFill>
                  <a:prstClr val="black"/>
                </a:solidFill>
                <a:latin typeface="Calibri"/>
              </a:rPr>
              <a:t>W </a:t>
            </a:r>
            <a:r>
              <a:rPr lang="pl-PL" sz="2000" dirty="0">
                <a:solidFill>
                  <a:prstClr val="black"/>
                </a:solidFill>
                <a:latin typeface="Calibri"/>
              </a:rPr>
              <a:t>ramach </a:t>
            </a:r>
            <a:r>
              <a:rPr lang="pl-PL" sz="2000" dirty="0" smtClean="0">
                <a:solidFill>
                  <a:prstClr val="black"/>
                </a:solidFill>
                <a:latin typeface="Calibri"/>
              </a:rPr>
              <a:t>kryterium </a:t>
            </a:r>
            <a:r>
              <a:rPr lang="pl-PL" sz="2000" i="1" dirty="0" smtClean="0">
                <a:solidFill>
                  <a:prstClr val="black"/>
                </a:solidFill>
                <a:latin typeface="Calibri"/>
              </a:rPr>
              <a:t>Komplementarność</a:t>
            </a:r>
            <a:r>
              <a:rPr lang="pl-PL" sz="2000" dirty="0" smtClean="0">
                <a:solidFill>
                  <a:prstClr val="black"/>
                </a:solidFill>
                <a:latin typeface="Calibri"/>
              </a:rPr>
              <a:t> </a:t>
            </a:r>
            <a:r>
              <a:rPr lang="pl-PL" sz="2000" dirty="0">
                <a:solidFill>
                  <a:prstClr val="black"/>
                </a:solidFill>
                <a:latin typeface="Calibri"/>
              </a:rPr>
              <a:t>będzie weryfikowane czy we wniosku </a:t>
            </a:r>
            <a:r>
              <a:rPr lang="pl-PL" sz="2000" dirty="0" smtClean="0">
                <a:solidFill>
                  <a:prstClr val="black"/>
                </a:solidFill>
                <a:latin typeface="Calibri"/>
              </a:rPr>
              <a:t/>
            </a:r>
            <a:br>
              <a:rPr lang="pl-PL" sz="2000" dirty="0" smtClean="0">
                <a:solidFill>
                  <a:prstClr val="black"/>
                </a:solidFill>
                <a:latin typeface="Calibri"/>
              </a:rPr>
            </a:br>
            <a:r>
              <a:rPr lang="pl-PL" sz="2000" dirty="0" smtClean="0">
                <a:solidFill>
                  <a:prstClr val="black"/>
                </a:solidFill>
                <a:latin typeface="Calibri"/>
              </a:rPr>
              <a:t>o </a:t>
            </a:r>
            <a:r>
              <a:rPr lang="pl-PL" sz="2000" dirty="0">
                <a:solidFill>
                  <a:prstClr val="black"/>
                </a:solidFill>
                <a:latin typeface="Calibri"/>
              </a:rPr>
              <a:t>dofinansowanie zostały wskazane projekty, które są powiązane ze zgłoszonym projektem i które zostały zrealizowane, bądź są w trakcie realizacji na terenie danego ZIT, i zostały sfinansowane ze środków publicznych zewnętrznych.</a:t>
            </a:r>
          </a:p>
          <a:p>
            <a:pPr algn="just"/>
            <a:endParaRPr lang="pl-PL" dirty="0">
              <a:solidFill>
                <a:prstClr val="black"/>
              </a:solidFill>
            </a:endParaRPr>
          </a:p>
        </p:txBody>
      </p:sp>
      <p:sp>
        <p:nvSpPr>
          <p:cNvPr id="4" name="Tytuł 2"/>
          <p:cNvSpPr txBox="1">
            <a:spLocks/>
          </p:cNvSpPr>
          <p:nvPr/>
        </p:nvSpPr>
        <p:spPr>
          <a:xfrm>
            <a:off x="323528" y="127222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rPr>
              <a:t>KOMPLEMENTARNOŚĆ PROJEKTU</a:t>
            </a:r>
            <a:endParaRPr lang="pl-PL" sz="3000" b="1" dirty="0">
              <a:solidFill>
                <a:srgbClr val="009900"/>
              </a:solidFill>
            </a:endParaRPr>
          </a:p>
        </p:txBody>
      </p:sp>
      <p:pic>
        <p:nvPicPr>
          <p:cNvPr id="7" name="Obraz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101116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323528" y="1462300"/>
            <a:ext cx="8229600"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algn="just">
              <a:lnSpc>
                <a:spcPct val="150000"/>
              </a:lnSpc>
            </a:pPr>
            <a:r>
              <a:rPr lang="pl-PL" sz="2000" dirty="0" smtClean="0">
                <a:solidFill>
                  <a:prstClr val="black"/>
                </a:solidFill>
              </a:rPr>
              <a:t>Sekcja składa się m.in. następujących pól:</a:t>
            </a:r>
          </a:p>
          <a:p>
            <a:pPr algn="just">
              <a:lnSpc>
                <a:spcPct val="150000"/>
              </a:lnSpc>
            </a:pPr>
            <a:r>
              <a:rPr lang="pl-PL" sz="2000" b="1" dirty="0" smtClean="0">
                <a:solidFill>
                  <a:prstClr val="black"/>
                </a:solidFill>
              </a:rPr>
              <a:t>1. Wnioskodawca</a:t>
            </a:r>
          </a:p>
          <a:p>
            <a:pPr algn="just">
              <a:lnSpc>
                <a:spcPct val="150000"/>
              </a:lnSpc>
            </a:pPr>
            <a:r>
              <a:rPr lang="pl-PL" sz="2000" dirty="0" smtClean="0">
                <a:solidFill>
                  <a:prstClr val="black"/>
                </a:solidFill>
              </a:rPr>
              <a:t>	</a:t>
            </a:r>
            <a:r>
              <a:rPr lang="pl-PL" sz="2000" i="1" dirty="0" smtClean="0">
                <a:solidFill>
                  <a:prstClr val="black"/>
                </a:solidFill>
              </a:rPr>
              <a:t>Adres siedziby, adres do korespondencji</a:t>
            </a:r>
          </a:p>
          <a:p>
            <a:pPr algn="just">
              <a:lnSpc>
                <a:spcPct val="150000"/>
              </a:lnSpc>
            </a:pPr>
            <a:r>
              <a:rPr lang="pl-PL" sz="2000" b="1" dirty="0" smtClean="0">
                <a:solidFill>
                  <a:prstClr val="black"/>
                </a:solidFill>
              </a:rPr>
              <a:t>2. Forma prawna</a:t>
            </a:r>
          </a:p>
          <a:p>
            <a:pPr algn="just">
              <a:lnSpc>
                <a:spcPct val="150000"/>
              </a:lnSpc>
            </a:pPr>
            <a:r>
              <a:rPr lang="pl-PL" sz="2000" b="1" dirty="0" smtClean="0">
                <a:solidFill>
                  <a:prstClr val="black"/>
                </a:solidFill>
              </a:rPr>
              <a:t>3. Możliwość odzyskania VAT</a:t>
            </a:r>
          </a:p>
          <a:p>
            <a:pPr algn="just">
              <a:lnSpc>
                <a:spcPct val="150000"/>
              </a:lnSpc>
            </a:pPr>
            <a:r>
              <a:rPr lang="pl-PL" sz="2000" b="1" dirty="0" smtClean="0">
                <a:solidFill>
                  <a:prstClr val="black"/>
                </a:solidFill>
              </a:rPr>
              <a:t>4. NIP</a:t>
            </a:r>
          </a:p>
          <a:p>
            <a:pPr algn="just">
              <a:lnSpc>
                <a:spcPct val="150000"/>
              </a:lnSpc>
            </a:pPr>
            <a:r>
              <a:rPr lang="pl-PL" sz="2000" b="1" dirty="0" smtClean="0">
                <a:solidFill>
                  <a:prstClr val="black"/>
                </a:solidFill>
              </a:rPr>
              <a:t>5. REGON</a:t>
            </a:r>
          </a:p>
          <a:p>
            <a:pPr algn="just">
              <a:lnSpc>
                <a:spcPct val="150000"/>
              </a:lnSpc>
            </a:pPr>
            <a:r>
              <a:rPr lang="pl-PL" sz="2000" b="1" dirty="0" smtClean="0">
                <a:solidFill>
                  <a:prstClr val="black"/>
                </a:solidFill>
              </a:rPr>
              <a:t>6. PKD przeważającej działalności</a:t>
            </a:r>
          </a:p>
          <a:p>
            <a:pPr algn="just">
              <a:lnSpc>
                <a:spcPct val="150000"/>
              </a:lnSpc>
            </a:pPr>
            <a:r>
              <a:rPr lang="pl-PL" sz="2000" b="1" dirty="0" smtClean="0">
                <a:solidFill>
                  <a:prstClr val="black"/>
                </a:solidFill>
              </a:rPr>
              <a:t>7. Dane osoby do kontaktu</a:t>
            </a:r>
          </a:p>
          <a:p>
            <a:pPr algn="just">
              <a:lnSpc>
                <a:spcPct val="150000"/>
              </a:lnSpc>
            </a:pPr>
            <a:r>
              <a:rPr lang="pl-PL" sz="2000" b="1" dirty="0" smtClean="0">
                <a:solidFill>
                  <a:prstClr val="black"/>
                </a:solidFill>
              </a:rPr>
              <a:t>8. Partner projektu</a:t>
            </a:r>
          </a:p>
          <a:p>
            <a:pPr algn="just">
              <a:lnSpc>
                <a:spcPct val="150000"/>
              </a:lnSpc>
            </a:pPr>
            <a:r>
              <a:rPr lang="pl-PL" sz="2000" b="1" dirty="0" smtClean="0">
                <a:solidFill>
                  <a:prstClr val="black"/>
                </a:solidFill>
              </a:rPr>
              <a:t>9. Podmiot realizujący projekt</a:t>
            </a:r>
          </a:p>
          <a:p>
            <a:pPr algn="just">
              <a:lnSpc>
                <a:spcPct val="150000"/>
              </a:lnSpc>
            </a:pPr>
            <a:endParaRPr lang="pl-PL" sz="2000" b="1" dirty="0" smtClean="0">
              <a:solidFill>
                <a:prstClr val="black"/>
              </a:solidFill>
            </a:endParaRPr>
          </a:p>
        </p:txBody>
      </p:sp>
      <p:sp>
        <p:nvSpPr>
          <p:cNvPr id="4" name="Tytuł 2"/>
          <p:cNvSpPr txBox="1">
            <a:spLocks/>
          </p:cNvSpPr>
          <p:nvPr/>
        </p:nvSpPr>
        <p:spPr>
          <a:xfrm>
            <a:off x="323528" y="900226"/>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rPr>
              <a:t>SEKCJA B: Charakterystyka Wnioskodawcy</a:t>
            </a:r>
            <a:endParaRPr lang="pl-PL" sz="3000" b="1" dirty="0">
              <a:solidFill>
                <a:srgbClr val="009900"/>
              </a:solidFill>
            </a:endParaRPr>
          </a:p>
        </p:txBody>
      </p:sp>
      <p:pic>
        <p:nvPicPr>
          <p:cNvPr id="7" name="Obraz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420737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ytuł 2"/>
          <p:cNvSpPr txBox="1">
            <a:spLocks/>
          </p:cNvSpPr>
          <p:nvPr/>
        </p:nvSpPr>
        <p:spPr>
          <a:xfrm>
            <a:off x="323528" y="900226"/>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rPr>
              <a:t>SEKCJA C: Wskaźniki</a:t>
            </a:r>
            <a:endParaRPr lang="pl-PL" sz="3000" b="1" dirty="0">
              <a:solidFill>
                <a:srgbClr val="009900"/>
              </a:solidFill>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055" y="1425845"/>
            <a:ext cx="8568543" cy="3629864"/>
          </a:xfrm>
          <a:prstGeom prst="rect">
            <a:avLst/>
          </a:prstGeom>
        </p:spPr>
      </p:pic>
      <p:sp>
        <p:nvSpPr>
          <p:cNvPr id="7" name="Rectangle 2"/>
          <p:cNvSpPr>
            <a:spLocks noChangeArrowheads="1"/>
          </p:cNvSpPr>
          <p:nvPr/>
        </p:nvSpPr>
        <p:spPr bwMode="auto">
          <a:xfrm>
            <a:off x="454545" y="5301208"/>
            <a:ext cx="8267468" cy="1079399"/>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r>
              <a:rPr lang="pl-PL" sz="1600" dirty="0">
                <a:solidFill>
                  <a:schemeClr val="tx1"/>
                </a:solidFill>
                <a:latin typeface="+mn-lt"/>
              </a:rPr>
              <a:t>Wnioskodawca </a:t>
            </a:r>
            <a:r>
              <a:rPr lang="pl-PL" sz="1600" dirty="0" smtClean="0">
                <a:solidFill>
                  <a:schemeClr val="tx1"/>
                </a:solidFill>
                <a:latin typeface="+mn-lt"/>
              </a:rPr>
              <a:t> ma obowiązek uwzględnić </a:t>
            </a:r>
            <a:r>
              <a:rPr lang="pl-PL" sz="1600" b="1" dirty="0" smtClean="0">
                <a:solidFill>
                  <a:schemeClr val="tx1"/>
                </a:solidFill>
                <a:latin typeface="+mn-lt"/>
              </a:rPr>
              <a:t>wszystkie adekwatne </a:t>
            </a:r>
            <a:r>
              <a:rPr lang="pl-PL" sz="1600" dirty="0" smtClean="0">
                <a:solidFill>
                  <a:schemeClr val="tx1"/>
                </a:solidFill>
                <a:latin typeface="+mn-lt"/>
              </a:rPr>
              <a:t>wskaźniki produktu oraz rezultatu bezpośredniego </a:t>
            </a:r>
            <a:r>
              <a:rPr lang="pl-PL" sz="1600" b="1" dirty="0" smtClean="0">
                <a:solidFill>
                  <a:schemeClr val="tx1"/>
                </a:solidFill>
                <a:latin typeface="+mn-lt"/>
              </a:rPr>
              <a:t>wymienione w Załączniku do Regulaminu konkursu, </a:t>
            </a:r>
            <a:r>
              <a:rPr lang="pl-PL" sz="1600" dirty="0" smtClean="0">
                <a:solidFill>
                  <a:schemeClr val="tx1"/>
                </a:solidFill>
                <a:latin typeface="+mn-lt"/>
              </a:rPr>
              <a:t>odpowiadające celowi i zakresowi projektu. </a:t>
            </a:r>
          </a:p>
          <a:p>
            <a:r>
              <a:rPr lang="pl-PL" sz="1600" dirty="0" smtClean="0">
                <a:solidFill>
                  <a:schemeClr val="tx1"/>
                </a:solidFill>
                <a:latin typeface="+mn-lt"/>
              </a:rPr>
              <a:t>Wnioskodawca może określić inne, dodatkowe wskaźniki specyficzne dla danego projektu.</a:t>
            </a:r>
            <a:endParaRPr lang="pl-PL" sz="1600" dirty="0">
              <a:solidFill>
                <a:schemeClr val="tx1"/>
              </a:solidFill>
              <a:latin typeface="+mn-lt"/>
            </a:endParaRPr>
          </a:p>
        </p:txBody>
      </p:sp>
      <p:pic>
        <p:nvPicPr>
          <p:cNvPr id="6" name="Obraz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1508322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ytuł 2"/>
          <p:cNvSpPr txBox="1">
            <a:spLocks/>
          </p:cNvSpPr>
          <p:nvPr/>
        </p:nvSpPr>
        <p:spPr>
          <a:xfrm>
            <a:off x="278425" y="105619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REALIZACJA POLITYK HORYZONTALNYCH</a:t>
            </a:r>
            <a:endParaRPr lang="pl-PL" sz="2000" b="1" dirty="0">
              <a:solidFill>
                <a:srgbClr val="009900"/>
              </a:solidFill>
            </a:endParaRPr>
          </a:p>
        </p:txBody>
      </p:sp>
      <p:sp>
        <p:nvSpPr>
          <p:cNvPr id="6" name="Rectangle 2"/>
          <p:cNvSpPr>
            <a:spLocks noChangeArrowheads="1"/>
          </p:cNvSpPr>
          <p:nvPr/>
        </p:nvSpPr>
        <p:spPr bwMode="auto">
          <a:xfrm>
            <a:off x="-324543" y="1916832"/>
            <a:ext cx="9093696" cy="2248950"/>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marL="1200150" lvl="1" indent="-457200">
              <a:buFont typeface="+mj-lt"/>
              <a:buAutoNum type="arabicPeriod"/>
            </a:pPr>
            <a:r>
              <a:rPr lang="pl-PL" sz="2000" b="1" dirty="0" smtClean="0">
                <a:solidFill>
                  <a:prstClr val="black"/>
                </a:solidFill>
                <a:latin typeface="Calibri"/>
              </a:rPr>
              <a:t>Promowanie równości mężczyzn i kobiet.</a:t>
            </a:r>
          </a:p>
          <a:p>
            <a:pPr marL="1200150" lvl="1" indent="-457200">
              <a:buFont typeface="+mj-lt"/>
              <a:buAutoNum type="arabicPeriod"/>
            </a:pPr>
            <a:r>
              <a:rPr lang="pl-PL" sz="2000" b="1" dirty="0" smtClean="0">
                <a:solidFill>
                  <a:prstClr val="black"/>
                </a:solidFill>
                <a:latin typeface="Calibri"/>
              </a:rPr>
              <a:t>Zasada niedyskryminacji.</a:t>
            </a:r>
          </a:p>
          <a:p>
            <a:pPr marL="1200150" lvl="1" indent="-457200">
              <a:buAutoNum type="arabicPeriod" startAt="3"/>
            </a:pPr>
            <a:r>
              <a:rPr lang="pl-PL" sz="2000" b="1" dirty="0" smtClean="0">
                <a:solidFill>
                  <a:prstClr val="black"/>
                </a:solidFill>
                <a:latin typeface="Calibri"/>
              </a:rPr>
              <a:t>Zrównoważony rozwój.</a:t>
            </a:r>
          </a:p>
          <a:p>
            <a:pPr lvl="1" indent="0"/>
            <a:endParaRPr lang="pl-PL" sz="2000" b="1" dirty="0">
              <a:solidFill>
                <a:prstClr val="black"/>
              </a:solidFill>
              <a:latin typeface="Calibri"/>
            </a:endParaRPr>
          </a:p>
          <a:p>
            <a:pPr lvl="1" indent="0" algn="ctr"/>
            <a:r>
              <a:rPr lang="pl-PL" sz="2000" dirty="0" smtClean="0">
                <a:solidFill>
                  <a:srgbClr val="C00000"/>
                </a:solidFill>
                <a:latin typeface="Calibri"/>
              </a:rPr>
              <a:t>Należy pamiętać, że żaden projekt realizowany w ramach </a:t>
            </a:r>
            <a:br>
              <a:rPr lang="pl-PL" sz="2000" dirty="0" smtClean="0">
                <a:solidFill>
                  <a:srgbClr val="C00000"/>
                </a:solidFill>
                <a:latin typeface="Calibri"/>
              </a:rPr>
            </a:br>
            <a:r>
              <a:rPr lang="pl-PL" sz="2000" dirty="0" smtClean="0">
                <a:solidFill>
                  <a:srgbClr val="C00000"/>
                </a:solidFill>
                <a:latin typeface="Calibri"/>
              </a:rPr>
              <a:t>RPO WD 2014-2020 nie może charakteryzować się negatywnym wpływem na którąkolwiek z ww. polityk horyzontalnych. </a:t>
            </a:r>
          </a:p>
        </p:txBody>
      </p:sp>
      <p:pic>
        <p:nvPicPr>
          <p:cNvPr id="7" name="Obraz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46541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6"/>
          <p:cNvSpPr txBox="1">
            <a:spLocks/>
          </p:cNvSpPr>
          <p:nvPr/>
        </p:nvSpPr>
        <p:spPr>
          <a:xfrm>
            <a:off x="467544" y="1268760"/>
            <a:ext cx="7920880" cy="43924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pl-PL" sz="5600" dirty="0">
              <a:solidFill>
                <a:prstClr val="black"/>
              </a:solidFill>
            </a:endParaRPr>
          </a:p>
        </p:txBody>
      </p:sp>
      <p:sp>
        <p:nvSpPr>
          <p:cNvPr id="2" name="pole tekstowe 1"/>
          <p:cNvSpPr txBox="1"/>
          <p:nvPr/>
        </p:nvSpPr>
        <p:spPr>
          <a:xfrm>
            <a:off x="659024" y="2060848"/>
            <a:ext cx="7297352" cy="3139321"/>
          </a:xfrm>
          <a:prstGeom prst="rect">
            <a:avLst/>
          </a:prstGeom>
          <a:noFill/>
        </p:spPr>
        <p:txBody>
          <a:bodyPr wrap="square" rtlCol="0">
            <a:spAutoFit/>
          </a:bodyPr>
          <a:lstStyle/>
          <a:p>
            <a:pPr algn="just"/>
            <a:r>
              <a:rPr lang="pl-PL" dirty="0">
                <a:solidFill>
                  <a:prstClr val="black"/>
                </a:solidFill>
              </a:rPr>
              <a:t>Generator wniosków o dofinansowanie umożliwia przygotowywanie i edycję wniosków o dofinansowanie. Jest to pierwszy krok na drodze zmierzającej do otrzymania dofinansowania, na realizację konkretnego projektu w ramach RPO WD na lata 2014-2020.</a:t>
            </a:r>
          </a:p>
          <a:p>
            <a:pPr algn="just"/>
            <a:endParaRPr lang="pl-PL" dirty="0">
              <a:solidFill>
                <a:prstClr val="black"/>
              </a:solidFill>
            </a:endParaRPr>
          </a:p>
          <a:p>
            <a:pPr algn="just"/>
            <a:endParaRPr lang="pl-PL" dirty="0">
              <a:solidFill>
                <a:prstClr val="black"/>
              </a:solidFill>
            </a:endParaRPr>
          </a:p>
          <a:p>
            <a:pPr algn="just"/>
            <a:endParaRPr lang="pl-PL" dirty="0">
              <a:solidFill>
                <a:prstClr val="black"/>
              </a:solidFill>
            </a:endParaRPr>
          </a:p>
          <a:p>
            <a:pPr algn="just"/>
            <a:r>
              <a:rPr lang="pl-PL" dirty="0">
                <a:solidFill>
                  <a:prstClr val="black"/>
                </a:solidFill>
              </a:rPr>
              <a:t>Aby rozpocząć tworzenie wniosku aplikacyjnego, należy </a:t>
            </a:r>
            <a:r>
              <a:rPr lang="pl-PL" dirty="0" smtClean="0">
                <a:solidFill>
                  <a:prstClr val="black"/>
                </a:solidFill>
              </a:rPr>
              <a:t>wejść na stronę internetową </a:t>
            </a:r>
            <a:r>
              <a:rPr lang="pl-PL" dirty="0">
                <a:solidFill>
                  <a:prstClr val="black"/>
                </a:solidFill>
                <a:hlinkClick r:id="rId4"/>
              </a:rPr>
              <a:t>https://snow-ipaw.dolnyslask.pl/</a:t>
            </a:r>
            <a:r>
              <a:rPr lang="pl-PL" dirty="0" smtClean="0"/>
              <a:t> następnie </a:t>
            </a:r>
            <a:r>
              <a:rPr lang="pl-PL" dirty="0"/>
              <a:t>zalogować się do </a:t>
            </a:r>
            <a:r>
              <a:rPr lang="pl-PL" dirty="0" smtClean="0"/>
              <a:t>systemu.</a:t>
            </a:r>
            <a:endParaRPr lang="pl-PL" dirty="0"/>
          </a:p>
          <a:p>
            <a:endParaRPr lang="pl-PL" dirty="0">
              <a:solidFill>
                <a:prstClr val="black"/>
              </a:solidFill>
            </a:endParaRPr>
          </a:p>
        </p:txBody>
      </p:sp>
      <p:pic>
        <p:nvPicPr>
          <p:cNvPr id="7" name="Obraz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110180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ytuł 2"/>
          <p:cNvSpPr txBox="1">
            <a:spLocks/>
          </p:cNvSpPr>
          <p:nvPr/>
        </p:nvSpPr>
        <p:spPr>
          <a:xfrm>
            <a:off x="278425" y="105619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REALIZACJA POLITYK HORYZONTALNYCH</a:t>
            </a:r>
            <a:endParaRPr lang="pl-PL" sz="2000" b="1" dirty="0">
              <a:solidFill>
                <a:srgbClr val="009900"/>
              </a:solidFill>
            </a:endParaRPr>
          </a:p>
        </p:txBody>
      </p:sp>
      <p:sp>
        <p:nvSpPr>
          <p:cNvPr id="6" name="Rectangle 2"/>
          <p:cNvSpPr>
            <a:spLocks noChangeArrowheads="1"/>
          </p:cNvSpPr>
          <p:nvPr/>
        </p:nvSpPr>
        <p:spPr bwMode="auto">
          <a:xfrm>
            <a:off x="-153623" y="1618272"/>
            <a:ext cx="9093696" cy="4526497"/>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lvl="1" indent="0"/>
            <a:r>
              <a:rPr lang="pl-PL" b="1" dirty="0">
                <a:solidFill>
                  <a:prstClr val="black"/>
                </a:solidFill>
                <a:latin typeface="Calibri"/>
              </a:rPr>
              <a:t>WAŻNE!</a:t>
            </a:r>
          </a:p>
          <a:p>
            <a:pPr lvl="1" indent="0"/>
            <a:r>
              <a:rPr lang="pl-PL" dirty="0">
                <a:solidFill>
                  <a:prstClr val="black"/>
                </a:solidFill>
                <a:latin typeface="Calibri"/>
              </a:rPr>
              <a:t>W przypadku neutralności projektu w odniesieniu do zasady równości szans i niedyskryminacji należy wskazać, że projekt jest neutralny w stosunku do niej oraz odpowiednio to uzasadnić. Wyjaśnienie musi się opierać na rzetelnej analizie i precyzyjnym opisie braku wpływu projektu i jego produktów na dostępność dla osób </a:t>
            </a:r>
            <a:r>
              <a:rPr lang="pl-PL" dirty="0" smtClean="0">
                <a:solidFill>
                  <a:prstClr val="black"/>
                </a:solidFill>
                <a:latin typeface="Calibri"/>
              </a:rPr>
              <a:t/>
            </a:r>
            <a:br>
              <a:rPr lang="pl-PL" dirty="0" smtClean="0">
                <a:solidFill>
                  <a:prstClr val="black"/>
                </a:solidFill>
                <a:latin typeface="Calibri"/>
              </a:rPr>
            </a:br>
            <a:r>
              <a:rPr lang="pl-PL" dirty="0" smtClean="0">
                <a:solidFill>
                  <a:prstClr val="black"/>
                </a:solidFill>
                <a:latin typeface="Calibri"/>
              </a:rPr>
              <a:t>z </a:t>
            </a:r>
            <a:r>
              <a:rPr lang="pl-PL" dirty="0">
                <a:solidFill>
                  <a:prstClr val="black"/>
                </a:solidFill>
                <a:latin typeface="Calibri"/>
              </a:rPr>
              <a:t>niepełnosprawnościami. Uzasadnienie to będzie podlegało ocenie. Oceniający musi bowiem sprawdzić, czy faktycznie projekt ma charakter neutralny i nie ogranicza dostępności dla osób z niepełnosprawnościami</a:t>
            </a:r>
            <a:r>
              <a:rPr lang="pl-PL" dirty="0" smtClean="0">
                <a:solidFill>
                  <a:prstClr val="black"/>
                </a:solidFill>
                <a:latin typeface="Calibri"/>
              </a:rPr>
              <a:t>.</a:t>
            </a:r>
          </a:p>
          <a:p>
            <a:pPr lvl="1" indent="0"/>
            <a:endParaRPr lang="pl-PL" dirty="0">
              <a:solidFill>
                <a:prstClr val="black"/>
              </a:solidFill>
              <a:latin typeface="Calibri"/>
            </a:endParaRPr>
          </a:p>
          <a:p>
            <a:pPr lvl="1" indent="0"/>
            <a:r>
              <a:rPr lang="pl-PL" dirty="0">
                <a:solidFill>
                  <a:prstClr val="black"/>
                </a:solidFill>
                <a:latin typeface="Calibri"/>
              </a:rPr>
              <a:t>Jeżeli choć jeden z produktów/elementów projektu (np. strona internetowa projektu) spełnia zasadę dostępności lub przewidziano w nim udział osób z niepełnosprawnością, </a:t>
            </a:r>
            <a:r>
              <a:rPr lang="pl-PL" u="sng" dirty="0">
                <a:solidFill>
                  <a:prstClr val="black"/>
                </a:solidFill>
                <a:latin typeface="Calibri"/>
              </a:rPr>
              <a:t>to projekt taki nie ma charakteru neutralnego</a:t>
            </a:r>
            <a:r>
              <a:rPr lang="pl-PL" u="sng" dirty="0" smtClean="0">
                <a:solidFill>
                  <a:prstClr val="black"/>
                </a:solidFill>
                <a:latin typeface="Calibri"/>
              </a:rPr>
              <a:t>.</a:t>
            </a:r>
          </a:p>
          <a:p>
            <a:pPr lvl="1" indent="0"/>
            <a:endParaRPr lang="pl-PL" dirty="0">
              <a:solidFill>
                <a:prstClr val="black"/>
              </a:solidFill>
              <a:latin typeface="Calibri"/>
            </a:endParaRPr>
          </a:p>
          <a:p>
            <a:pPr lvl="1" indent="0"/>
            <a:r>
              <a:rPr lang="pl-PL" dirty="0">
                <a:solidFill>
                  <a:prstClr val="black"/>
                </a:solidFill>
                <a:latin typeface="Calibri"/>
              </a:rPr>
              <a:t>W przypadku zaznaczenia w punkcie tym neutralnego wpływu na zasadę niedyskryminacji, należy dodatkowo w pkt A7. wskazać jako typ projektu</a:t>
            </a:r>
            <a:r>
              <a:rPr lang="pl-PL" i="1" dirty="0">
                <a:solidFill>
                  <a:prstClr val="black"/>
                </a:solidFill>
                <a:latin typeface="Calibri"/>
              </a:rPr>
              <a:t>: „Projekt, </a:t>
            </a:r>
            <a:r>
              <a:rPr lang="pl-PL" i="1" dirty="0" smtClean="0">
                <a:solidFill>
                  <a:prstClr val="black"/>
                </a:solidFill>
                <a:latin typeface="Calibri"/>
              </a:rPr>
              <a:t/>
            </a:r>
            <a:br>
              <a:rPr lang="pl-PL" i="1" dirty="0" smtClean="0">
                <a:solidFill>
                  <a:prstClr val="black"/>
                </a:solidFill>
                <a:latin typeface="Calibri"/>
              </a:rPr>
            </a:br>
            <a:r>
              <a:rPr lang="pl-PL" i="1" dirty="0" smtClean="0">
                <a:solidFill>
                  <a:prstClr val="black"/>
                </a:solidFill>
                <a:latin typeface="Calibri"/>
              </a:rPr>
              <a:t>w </a:t>
            </a:r>
            <a:r>
              <a:rPr lang="pl-PL" i="1" dirty="0">
                <a:solidFill>
                  <a:prstClr val="black"/>
                </a:solidFill>
                <a:latin typeface="Calibri"/>
              </a:rPr>
              <a:t>którym nie stosuje się zasady dostępności dla osób z niepełnosprawnościami”.</a:t>
            </a:r>
            <a:endParaRPr lang="pl-PL" i="1" dirty="0" smtClean="0">
              <a:solidFill>
                <a:prstClr val="black"/>
              </a:solidFill>
              <a:latin typeface="Calibri"/>
            </a:endParaRPr>
          </a:p>
        </p:txBody>
      </p:sp>
      <p:pic>
        <p:nvPicPr>
          <p:cNvPr id="7" name="Obraz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39054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ytuł 2"/>
          <p:cNvSpPr txBox="1">
            <a:spLocks/>
          </p:cNvSpPr>
          <p:nvPr/>
        </p:nvSpPr>
        <p:spPr>
          <a:xfrm>
            <a:off x="323528" y="1158530"/>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SEKCJA D: Zakres rzeczowo-finansowy</a:t>
            </a:r>
            <a:endParaRPr lang="pl-PL" sz="2000" b="1" dirty="0">
              <a:solidFill>
                <a:srgbClr val="009900"/>
              </a:solidFill>
            </a:endParaRPr>
          </a:p>
        </p:txBody>
      </p:sp>
      <p:sp>
        <p:nvSpPr>
          <p:cNvPr id="6" name="Rectangle 2"/>
          <p:cNvSpPr>
            <a:spLocks noChangeArrowheads="1"/>
          </p:cNvSpPr>
          <p:nvPr/>
        </p:nvSpPr>
        <p:spPr bwMode="auto">
          <a:xfrm>
            <a:off x="278425" y="1916832"/>
            <a:ext cx="8490727" cy="4988161"/>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marL="1200150" lvl="1" indent="-457200">
              <a:buFont typeface="+mj-lt"/>
              <a:buAutoNum type="arabicPeriod"/>
            </a:pPr>
            <a:r>
              <a:rPr lang="pl-PL" sz="2000" dirty="0">
                <a:solidFill>
                  <a:prstClr val="black"/>
                </a:solidFill>
                <a:latin typeface="Calibri"/>
              </a:rPr>
              <a:t>Szacunkowy plan finansowy </a:t>
            </a:r>
            <a:r>
              <a:rPr lang="pl-PL" sz="2000" dirty="0" smtClean="0">
                <a:solidFill>
                  <a:prstClr val="black"/>
                </a:solidFill>
                <a:latin typeface="Calibri"/>
              </a:rPr>
              <a:t>projektu.</a:t>
            </a:r>
          </a:p>
          <a:p>
            <a:pPr marL="1200150" lvl="1" indent="-457200">
              <a:buFont typeface="+mj-lt"/>
              <a:buAutoNum type="arabicPeriod"/>
            </a:pPr>
            <a:r>
              <a:rPr lang="pl-PL" sz="2000" dirty="0">
                <a:solidFill>
                  <a:prstClr val="black"/>
                </a:solidFill>
                <a:latin typeface="Calibri"/>
              </a:rPr>
              <a:t>Luka w </a:t>
            </a:r>
            <a:r>
              <a:rPr lang="pl-PL" sz="2000" dirty="0" smtClean="0">
                <a:solidFill>
                  <a:prstClr val="black"/>
                </a:solidFill>
                <a:latin typeface="Calibri"/>
              </a:rPr>
              <a:t>finansowaniu.</a:t>
            </a:r>
          </a:p>
          <a:p>
            <a:pPr lvl="1" indent="0"/>
            <a:r>
              <a:rPr lang="pl-PL" sz="2000" i="1" dirty="0">
                <a:solidFill>
                  <a:prstClr val="black"/>
                </a:solidFill>
                <a:latin typeface="Calibri"/>
              </a:rPr>
              <a:t>Projekt generujący dochód</a:t>
            </a:r>
            <a:r>
              <a:rPr lang="pl-PL" sz="2000" dirty="0">
                <a:solidFill>
                  <a:prstClr val="black"/>
                </a:solidFill>
                <a:latin typeface="Calibri"/>
              </a:rPr>
              <a:t> – należy wybrać z rozwijanej listy jedną z możliwych </a:t>
            </a:r>
            <a:r>
              <a:rPr lang="pl-PL" sz="2000" dirty="0" smtClean="0">
                <a:solidFill>
                  <a:prstClr val="black"/>
                </a:solidFill>
                <a:latin typeface="Calibri"/>
              </a:rPr>
              <a:t>opcji:</a:t>
            </a:r>
          </a:p>
          <a:p>
            <a:r>
              <a:rPr lang="pl-PL" b="1" dirty="0">
                <a:solidFill>
                  <a:schemeClr val="tx1"/>
                </a:solidFill>
                <a:latin typeface="+mj-lt"/>
              </a:rPr>
              <a:t>Opcję NIE należy zaznaczyć</a:t>
            </a:r>
            <a:r>
              <a:rPr lang="pl-PL" dirty="0">
                <a:solidFill>
                  <a:schemeClr val="tx1"/>
                </a:solidFill>
                <a:latin typeface="+mj-lt"/>
              </a:rPr>
              <a:t>: dla projektu, którego całkowity koszt kwalifikowalny &gt; 1 mln EUR oraz który nie generuje dochodu.</a:t>
            </a:r>
          </a:p>
          <a:p>
            <a:r>
              <a:rPr lang="pl-PL" b="1" dirty="0">
                <a:solidFill>
                  <a:schemeClr val="tx1"/>
                </a:solidFill>
                <a:latin typeface="+mj-lt"/>
              </a:rPr>
              <a:t>Opcję NIE DOTYCZY należy zaznaczyć:</a:t>
            </a:r>
          </a:p>
          <a:p>
            <a:pPr marL="285750" indent="-285750">
              <a:buFont typeface="Arial" panose="020B0604020202020204" pitchFamily="34" charset="0"/>
              <a:buChar char="•"/>
            </a:pPr>
            <a:r>
              <a:rPr lang="pl-PL" dirty="0">
                <a:solidFill>
                  <a:schemeClr val="tx1"/>
                </a:solidFill>
                <a:latin typeface="+mj-lt"/>
              </a:rPr>
              <a:t>dla projektu spełniającego jedną z przesłanek wymienionych w art. 61 ust. 7 oraz art. 61 ust. 8 Rozporządzenia </a:t>
            </a:r>
            <a:r>
              <a:rPr lang="pl-PL" dirty="0" smtClean="0">
                <a:solidFill>
                  <a:schemeClr val="tx1"/>
                </a:solidFill>
                <a:latin typeface="+mj-lt"/>
              </a:rPr>
              <a:t> nr </a:t>
            </a:r>
            <a:r>
              <a:rPr lang="pl-PL" dirty="0">
                <a:solidFill>
                  <a:schemeClr val="tx1"/>
                </a:solidFill>
                <a:latin typeface="+mj-lt"/>
              </a:rPr>
              <a:t>1303/2013 (jedna z tych przesłanek mówi, że do kategorii projektów generujących dochód nie zalicza się operacji, których całkowity koszt kwalifikowalny &lt; 1 mln euro)</a:t>
            </a:r>
          </a:p>
          <a:p>
            <a:pPr marL="285750" indent="-285750">
              <a:buFont typeface="Arial" panose="020B0604020202020204" pitchFamily="34" charset="0"/>
              <a:buChar char="•"/>
            </a:pPr>
            <a:r>
              <a:rPr lang="pl-PL" dirty="0">
                <a:solidFill>
                  <a:schemeClr val="tx1"/>
                </a:solidFill>
                <a:latin typeface="+mj-lt"/>
              </a:rPr>
              <a:t>dla projektu, dla którego nie można obiektywnie określić przychodu z wyprzedzeniem (art. 61 ust. 6).</a:t>
            </a:r>
          </a:p>
          <a:p>
            <a:r>
              <a:rPr lang="pl-PL" b="1" dirty="0">
                <a:solidFill>
                  <a:schemeClr val="tx1"/>
                </a:solidFill>
                <a:latin typeface="+mj-lt"/>
              </a:rPr>
              <a:t>Opcję TAK należy zaznaczyć</a:t>
            </a:r>
            <a:r>
              <a:rPr lang="pl-PL" dirty="0" smtClean="0">
                <a:solidFill>
                  <a:schemeClr val="tx1"/>
                </a:solidFill>
                <a:latin typeface="+mj-lt"/>
              </a:rPr>
              <a:t>: dla </a:t>
            </a:r>
            <a:r>
              <a:rPr lang="pl-PL" dirty="0">
                <a:solidFill>
                  <a:schemeClr val="tx1"/>
                </a:solidFill>
                <a:latin typeface="+mj-lt"/>
              </a:rPr>
              <a:t>projektu, którego całkowity koszt kwalifikowalny &gt; 1 mln EUR oraz który generuje dochód.</a:t>
            </a:r>
          </a:p>
          <a:p>
            <a:pPr lvl="1" indent="0"/>
            <a:endParaRPr lang="pl-PL" sz="2000" dirty="0" smtClean="0">
              <a:solidFill>
                <a:prstClr val="black"/>
              </a:solidFill>
              <a:latin typeface="Calibri"/>
            </a:endParaRPr>
          </a:p>
          <a:p>
            <a:pPr lvl="1" indent="0"/>
            <a:endParaRPr lang="pl-PL" sz="2000" dirty="0" smtClean="0">
              <a:solidFill>
                <a:prstClr val="black"/>
              </a:solidFill>
              <a:latin typeface="Calibri"/>
            </a:endParaRPr>
          </a:p>
        </p:txBody>
      </p:sp>
      <p:pic>
        <p:nvPicPr>
          <p:cNvPr id="7" name="Obraz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4734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ytuł 2"/>
          <p:cNvSpPr txBox="1">
            <a:spLocks/>
          </p:cNvSpPr>
          <p:nvPr/>
        </p:nvSpPr>
        <p:spPr>
          <a:xfrm>
            <a:off x="323528" y="1158530"/>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SEKCJA D: Zakres rzeczowo-finansowy</a:t>
            </a:r>
            <a:endParaRPr lang="pl-PL" sz="2000" b="1" dirty="0">
              <a:solidFill>
                <a:srgbClr val="009900"/>
              </a:solidFill>
            </a:endParaRPr>
          </a:p>
        </p:txBody>
      </p:sp>
      <p:sp>
        <p:nvSpPr>
          <p:cNvPr id="6" name="Rectangle 2"/>
          <p:cNvSpPr>
            <a:spLocks noChangeArrowheads="1"/>
          </p:cNvSpPr>
          <p:nvPr/>
        </p:nvSpPr>
        <p:spPr bwMode="auto">
          <a:xfrm>
            <a:off x="-57200" y="2420888"/>
            <a:ext cx="9165704" cy="3664722"/>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lvl="1" indent="0"/>
            <a:r>
              <a:rPr lang="pl-PL" sz="2400" dirty="0" smtClean="0">
                <a:solidFill>
                  <a:prstClr val="black"/>
                </a:solidFill>
                <a:latin typeface="Calibri"/>
              </a:rPr>
              <a:t>3</a:t>
            </a:r>
            <a:r>
              <a:rPr lang="pl-PL" sz="2400" dirty="0">
                <a:solidFill>
                  <a:prstClr val="black"/>
                </a:solidFill>
                <a:latin typeface="Calibri"/>
              </a:rPr>
              <a:t>. Zakres </a:t>
            </a:r>
            <a:r>
              <a:rPr lang="pl-PL" sz="2400" dirty="0" smtClean="0">
                <a:solidFill>
                  <a:prstClr val="black"/>
                </a:solidFill>
                <a:latin typeface="Calibri"/>
              </a:rPr>
              <a:t>rzeczowy.</a:t>
            </a:r>
          </a:p>
          <a:p>
            <a:pPr lvl="1" indent="0"/>
            <a:r>
              <a:rPr lang="pl-PL" sz="2400" dirty="0" smtClean="0">
                <a:solidFill>
                  <a:prstClr val="black"/>
                </a:solidFill>
                <a:latin typeface="Calibri"/>
              </a:rPr>
              <a:t>4. Wydatki w projekcie.</a:t>
            </a:r>
          </a:p>
          <a:p>
            <a:pPr lvl="1" indent="0"/>
            <a:r>
              <a:rPr lang="pl-PL" sz="2400" dirty="0" smtClean="0">
                <a:solidFill>
                  <a:prstClr val="black"/>
                </a:solidFill>
                <a:latin typeface="Calibri"/>
              </a:rPr>
              <a:t>5</a:t>
            </a:r>
            <a:r>
              <a:rPr lang="pl-PL" sz="2400" dirty="0">
                <a:solidFill>
                  <a:prstClr val="black"/>
                </a:solidFill>
                <a:latin typeface="Calibri"/>
              </a:rPr>
              <a:t>. Źródła finansowania </a:t>
            </a:r>
            <a:r>
              <a:rPr lang="pl-PL" sz="2400" dirty="0" smtClean="0">
                <a:solidFill>
                  <a:prstClr val="black"/>
                </a:solidFill>
                <a:latin typeface="Calibri"/>
              </a:rPr>
              <a:t>projektu.</a:t>
            </a:r>
          </a:p>
          <a:p>
            <a:pPr lvl="1" indent="0"/>
            <a:r>
              <a:rPr lang="pl-PL" sz="2400" dirty="0" smtClean="0">
                <a:solidFill>
                  <a:prstClr val="black"/>
                </a:solidFill>
                <a:latin typeface="Calibri"/>
              </a:rPr>
              <a:t>6</a:t>
            </a:r>
            <a:r>
              <a:rPr lang="pl-PL" sz="2400" dirty="0">
                <a:solidFill>
                  <a:prstClr val="black"/>
                </a:solidFill>
                <a:latin typeface="Calibri"/>
              </a:rPr>
              <a:t>. Pomoc </a:t>
            </a:r>
            <a:r>
              <a:rPr lang="pl-PL" sz="2400" dirty="0" smtClean="0">
                <a:solidFill>
                  <a:prstClr val="black"/>
                </a:solidFill>
                <a:latin typeface="Calibri"/>
              </a:rPr>
              <a:t>publiczna.</a:t>
            </a:r>
          </a:p>
          <a:p>
            <a:pPr lvl="1" indent="0"/>
            <a:r>
              <a:rPr lang="pl-PL" sz="2400" dirty="0" smtClean="0">
                <a:solidFill>
                  <a:prstClr val="black"/>
                </a:solidFill>
                <a:latin typeface="Calibri"/>
              </a:rPr>
              <a:t>7</a:t>
            </a:r>
            <a:r>
              <a:rPr lang="pl-PL" sz="2400" dirty="0">
                <a:solidFill>
                  <a:prstClr val="black"/>
                </a:solidFill>
                <a:latin typeface="Calibri"/>
              </a:rPr>
              <a:t>. Podsumowanie - zakres </a:t>
            </a:r>
            <a:r>
              <a:rPr lang="pl-PL" sz="2400" dirty="0" smtClean="0">
                <a:solidFill>
                  <a:prstClr val="black"/>
                </a:solidFill>
                <a:latin typeface="Calibri"/>
              </a:rPr>
              <a:t>finansowy.</a:t>
            </a:r>
          </a:p>
          <a:p>
            <a:pPr lvl="1" indent="0"/>
            <a:endParaRPr lang="pl-PL" sz="2400" dirty="0" smtClean="0">
              <a:solidFill>
                <a:prstClr val="black"/>
              </a:solidFill>
              <a:latin typeface="Calibri"/>
            </a:endParaRPr>
          </a:p>
          <a:p>
            <a:pPr lvl="1" indent="0"/>
            <a:r>
              <a:rPr lang="pl-PL" sz="2400" dirty="0" smtClean="0">
                <a:solidFill>
                  <a:prstClr val="black"/>
                </a:solidFill>
                <a:latin typeface="Calibri"/>
              </a:rPr>
              <a:t>Należy uważnie wypełnić tabele tam, gdzie wartości nie generują się same i sprawdzić poprawność wprowadzonych kwot.</a:t>
            </a:r>
          </a:p>
          <a:p>
            <a:pPr lvl="1" indent="0"/>
            <a:endParaRPr lang="pl-PL" sz="2000" dirty="0" smtClean="0">
              <a:solidFill>
                <a:prstClr val="black"/>
              </a:solidFill>
              <a:latin typeface="Calibri"/>
            </a:endParaRPr>
          </a:p>
          <a:p>
            <a:pPr lvl="1" indent="0"/>
            <a:endParaRPr lang="pl-PL" sz="2000" dirty="0" smtClean="0">
              <a:solidFill>
                <a:prstClr val="black"/>
              </a:solidFill>
              <a:latin typeface="Calibri"/>
            </a:endParaRPr>
          </a:p>
        </p:txBody>
      </p:sp>
      <p:pic>
        <p:nvPicPr>
          <p:cNvPr id="7" name="Obraz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75848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ytuł 2"/>
          <p:cNvSpPr txBox="1">
            <a:spLocks/>
          </p:cNvSpPr>
          <p:nvPr/>
        </p:nvSpPr>
        <p:spPr>
          <a:xfrm>
            <a:off x="251520" y="880093"/>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solidFill>
                  <a:srgbClr val="009900"/>
                </a:solidFill>
              </a:rPr>
              <a:t>SEKCJA D: Zakres rzeczowo-finansowy</a:t>
            </a:r>
          </a:p>
        </p:txBody>
      </p:sp>
      <p:sp>
        <p:nvSpPr>
          <p:cNvPr id="6" name="Rectangle 2"/>
          <p:cNvSpPr>
            <a:spLocks noChangeArrowheads="1"/>
          </p:cNvSpPr>
          <p:nvPr/>
        </p:nvSpPr>
        <p:spPr bwMode="auto">
          <a:xfrm>
            <a:off x="395536" y="1442167"/>
            <a:ext cx="8580653" cy="5049717"/>
          </a:xfrm>
          <a:prstGeom prst="rect">
            <a:avLst/>
          </a:prstGeom>
          <a:noFill/>
          <a:ln>
            <a:noFill/>
          </a:ln>
          <a:effectLs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r>
              <a:rPr lang="pl-PL" u="sng" dirty="0">
                <a:solidFill>
                  <a:prstClr val="black"/>
                </a:solidFill>
                <a:latin typeface="Calibri"/>
              </a:rPr>
              <a:t>Kategorie wydatków podlegające limitom należy wyodrębnić </a:t>
            </a:r>
            <a:r>
              <a:rPr lang="pl-PL" u="sng" dirty="0" smtClean="0">
                <a:solidFill>
                  <a:prstClr val="black"/>
                </a:solidFill>
                <a:latin typeface="Calibri"/>
              </a:rPr>
              <a:t>w budżecie projektu</a:t>
            </a:r>
            <a:r>
              <a:rPr lang="pl-PL" dirty="0" smtClean="0">
                <a:solidFill>
                  <a:prstClr val="black"/>
                </a:solidFill>
                <a:latin typeface="Calibri"/>
              </a:rPr>
              <a:t> </a:t>
            </a:r>
            <a:r>
              <a:rPr lang="pl-PL" sz="1600" dirty="0" smtClean="0">
                <a:solidFill>
                  <a:prstClr val="black"/>
                </a:solidFill>
                <a:latin typeface="Calibri"/>
              </a:rPr>
              <a:t>(</a:t>
            </a:r>
            <a:r>
              <a:rPr lang="pl-PL" sz="1600" dirty="0" smtClean="0">
                <a:solidFill>
                  <a:schemeClr val="tx1"/>
                </a:solidFill>
              </a:rPr>
              <a:t>np.: przygotowanie dokumentacji projektu, promocja, zakup gruntów, koszty osobowe związane z zarządzaniem i projektem)</a:t>
            </a:r>
            <a:r>
              <a:rPr lang="pl-PL" sz="1600" dirty="0" smtClean="0">
                <a:solidFill>
                  <a:prstClr val="black"/>
                </a:solidFill>
                <a:latin typeface="Calibri"/>
              </a:rPr>
              <a:t> tak </a:t>
            </a:r>
            <a:r>
              <a:rPr lang="pl-PL" dirty="0" smtClean="0">
                <a:solidFill>
                  <a:prstClr val="black"/>
                </a:solidFill>
                <a:latin typeface="Calibri"/>
              </a:rPr>
              <a:t>by </a:t>
            </a:r>
            <a:r>
              <a:rPr lang="pl-PL" dirty="0">
                <a:solidFill>
                  <a:prstClr val="black"/>
                </a:solidFill>
                <a:latin typeface="Calibri"/>
              </a:rPr>
              <a:t>Komisja Oceny Projektów bez wątpienia mogła stwierdzić, </a:t>
            </a:r>
            <a:r>
              <a:rPr lang="pl-PL" dirty="0" smtClean="0">
                <a:solidFill>
                  <a:prstClr val="black"/>
                </a:solidFill>
                <a:latin typeface="Calibri"/>
              </a:rPr>
              <a:t>że </a:t>
            </a:r>
            <a:r>
              <a:rPr lang="pl-PL" dirty="0">
                <a:solidFill>
                  <a:prstClr val="black"/>
                </a:solidFill>
                <a:latin typeface="Calibri"/>
              </a:rPr>
              <a:t>wnioskodawca mieści się w limitach. </a:t>
            </a:r>
            <a:endParaRPr lang="pl-PL" dirty="0" smtClean="0">
              <a:solidFill>
                <a:prstClr val="black"/>
              </a:solidFill>
              <a:latin typeface="Calibri"/>
            </a:endParaRPr>
          </a:p>
          <a:p>
            <a:endParaRPr lang="pl-PL" dirty="0" smtClean="0">
              <a:solidFill>
                <a:prstClr val="black"/>
              </a:solidFill>
              <a:latin typeface="Calibri"/>
            </a:endParaRPr>
          </a:p>
          <a:p>
            <a:r>
              <a:rPr lang="pl-PL" dirty="0" smtClean="0">
                <a:solidFill>
                  <a:prstClr val="black"/>
                </a:solidFill>
                <a:latin typeface="Calibri"/>
              </a:rPr>
              <a:t>W przypadku robót budowlanych nie zaleca się wyodrębniania odrębnych kosztów na każdy wyszczególniony  w protokole odbioru robót element (np. stolarkę, instalację sanitarną, roboty I piętro, roboty II piętro, itp.)</a:t>
            </a:r>
          </a:p>
          <a:p>
            <a:endParaRPr lang="pl-PL" dirty="0" smtClean="0">
              <a:solidFill>
                <a:prstClr val="black"/>
              </a:solidFill>
              <a:latin typeface="Calibri"/>
            </a:endParaRPr>
          </a:p>
          <a:p>
            <a:r>
              <a:rPr lang="pl-PL" dirty="0" smtClean="0">
                <a:solidFill>
                  <a:prstClr val="black"/>
                </a:solidFill>
                <a:latin typeface="Calibri"/>
              </a:rPr>
              <a:t>W przypadku zakupu wyposażenia lub sprzętu (mebli, sprzętu komputerowego) nie zaleca się wyodrębniania kosztów na każdy pojedynczy element (np. szafkę, biurko, monitor, stację dysków, itp.)</a:t>
            </a:r>
            <a:endParaRPr lang="pl-PL" dirty="0" smtClean="0">
              <a:solidFill>
                <a:schemeClr val="tx1"/>
              </a:solidFill>
              <a:latin typeface="+mn-lt"/>
            </a:endParaRPr>
          </a:p>
          <a:p>
            <a:endParaRPr lang="pl-PL" dirty="0" smtClean="0">
              <a:solidFill>
                <a:schemeClr val="tx1"/>
              </a:solidFill>
              <a:latin typeface="+mn-lt"/>
            </a:endParaRPr>
          </a:p>
          <a:p>
            <a:r>
              <a:rPr lang="pl-PL" dirty="0">
                <a:solidFill>
                  <a:schemeClr val="tx1"/>
                </a:solidFill>
                <a:latin typeface="+mn-lt"/>
              </a:rPr>
              <a:t>W przypadku zadań związanych z zarządzaniem, które wykonuje pracownik własny, </a:t>
            </a:r>
            <a:r>
              <a:rPr lang="pl-PL" dirty="0" smtClean="0">
                <a:solidFill>
                  <a:schemeClr val="tx1"/>
                </a:solidFill>
                <a:latin typeface="+mn-lt"/>
              </a:rPr>
              <a:t/>
            </a:r>
            <a:br>
              <a:rPr lang="pl-PL" dirty="0" smtClean="0">
                <a:solidFill>
                  <a:schemeClr val="tx1"/>
                </a:solidFill>
                <a:latin typeface="+mn-lt"/>
              </a:rPr>
            </a:br>
            <a:r>
              <a:rPr lang="pl-PL" dirty="0" smtClean="0">
                <a:solidFill>
                  <a:schemeClr val="tx1"/>
                </a:solidFill>
                <a:latin typeface="+mn-lt"/>
              </a:rPr>
              <a:t>a </a:t>
            </a:r>
            <a:r>
              <a:rPr lang="pl-PL" dirty="0">
                <a:solidFill>
                  <a:schemeClr val="tx1"/>
                </a:solidFill>
                <a:latin typeface="+mn-lt"/>
              </a:rPr>
              <a:t>koszty będą rozliczane w oparciu o listy płac, to wydatek taki podlega limitowi i powinien zostać ujęty w kategorii </a:t>
            </a:r>
            <a:r>
              <a:rPr lang="pl-PL" i="1" dirty="0">
                <a:solidFill>
                  <a:schemeClr val="tx1"/>
                </a:solidFill>
                <a:latin typeface="+mn-lt"/>
              </a:rPr>
              <a:t>„wydatki/koszty osobowe związane z zarządzaniem projektem”. </a:t>
            </a:r>
            <a:r>
              <a:rPr lang="pl-PL" dirty="0">
                <a:solidFill>
                  <a:schemeClr val="tx1"/>
                </a:solidFill>
                <a:latin typeface="+mn-lt"/>
              </a:rPr>
              <a:t>Jeśli natomiast zadania te będzie prowadziła firma zewnętrzna, to wydatki należy ująć w kategorii kosztów </a:t>
            </a:r>
            <a:r>
              <a:rPr lang="pl-PL" i="1" dirty="0">
                <a:solidFill>
                  <a:schemeClr val="tx1"/>
                </a:solidFill>
                <a:latin typeface="+mn-lt"/>
              </a:rPr>
              <a:t>„usługi inne niż doradcze”.</a:t>
            </a:r>
          </a:p>
        </p:txBody>
      </p:sp>
      <p:pic>
        <p:nvPicPr>
          <p:cNvPr id="7" name="Obraz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082318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595790" y="1686818"/>
            <a:ext cx="7957338" cy="3542382"/>
          </a:xfrm>
        </p:spPr>
        <p:txBody>
          <a:bodyPr>
            <a:noAutofit/>
          </a:bodyPr>
          <a:lstStyle/>
          <a:p>
            <a:pPr marL="342900" indent="-342900" algn="just">
              <a:buFont typeface="Arial" panose="020B0604020202020204" pitchFamily="34" charset="0"/>
              <a:buChar char="•"/>
            </a:pPr>
            <a:r>
              <a:rPr lang="pl-PL"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Należy sprawdzić, czy wszystkie pola we wniosku są wypełnione treścią.</a:t>
            </a:r>
          </a:p>
          <a:p>
            <a:pPr marL="342900" indent="-342900" algn="just">
              <a:buFont typeface="Arial" panose="020B0604020202020204" pitchFamily="34" charset="0"/>
              <a:buChar char="•"/>
            </a:pPr>
            <a:r>
              <a:rPr lang="pl-PL"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Należy zweryfikować poprawność wypełnionego formularza za pomocą przycisku „sprawdź”.</a:t>
            </a:r>
          </a:p>
          <a:p>
            <a:pPr marL="342900" indent="-342900" algn="just">
              <a:buFont typeface="Arial" panose="020B0604020202020204" pitchFamily="34" charset="0"/>
              <a:buChar char="•"/>
            </a:pPr>
            <a:r>
              <a:rPr lang="pl-PL"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Należy sprawdzić kompletność wymaganych załączników</a:t>
            </a:r>
            <a:r>
              <a:rPr lang="pl-PL"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pl-PL"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Wniosek i wszystkie załączniki powinny być podpisane przez Wnioskodawcę/osobę upoważnioną (kompletność podpisów i pieczęci).</a:t>
            </a:r>
          </a:p>
          <a:p>
            <a:pPr marL="342900" indent="-342900" algn="just">
              <a:buFont typeface="Arial" panose="020B0604020202020204" pitchFamily="34" charset="0"/>
              <a:buChar char="•"/>
            </a:pPr>
            <a:r>
              <a:rPr lang="pl-PL"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Wersja papierowa wniosku powinna mieć taką samą sumę kontrolną jak elektroniczna.</a:t>
            </a:r>
          </a:p>
          <a:p>
            <a:pPr algn="just"/>
            <a:endParaRPr lang="pl-P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pl-P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ytuł 2"/>
          <p:cNvSpPr txBox="1">
            <a:spLocks/>
          </p:cNvSpPr>
          <p:nvPr/>
        </p:nvSpPr>
        <p:spPr>
          <a:xfrm>
            <a:off x="323528" y="1124744"/>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UWAGI DODATKOWE</a:t>
            </a:r>
            <a:endParaRPr lang="pl-PL" sz="2000" b="1" dirty="0">
              <a:solidFill>
                <a:srgbClr val="009900"/>
              </a:solidFill>
            </a:endParaRPr>
          </a:p>
        </p:txBody>
      </p:sp>
      <p:pic>
        <p:nvPicPr>
          <p:cNvPr id="6" name="Obraz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028239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594879" y="1686817"/>
            <a:ext cx="7957338" cy="4694510"/>
          </a:xfrm>
        </p:spPr>
        <p:txBody>
          <a:bodyPr>
            <a:noAutofit/>
          </a:bodyPr>
          <a:lstStyle/>
          <a:p>
            <a:pPr marL="171450" lvl="0" indent="-171450" algn="l">
              <a:buFont typeface="Arial" panose="020B0604020202020204" pitchFamily="34" charset="0"/>
              <a:buChar char="•"/>
            </a:pPr>
            <a:r>
              <a:rPr lang="pl-PL" sz="2000" dirty="0" smtClean="0">
                <a:solidFill>
                  <a:schemeClr val="tx1"/>
                </a:solidFill>
              </a:rPr>
              <a:t>Po </a:t>
            </a:r>
            <a:r>
              <a:rPr lang="pl-PL" sz="2000" dirty="0">
                <a:solidFill>
                  <a:schemeClr val="tx1"/>
                </a:solidFill>
              </a:rPr>
              <a:t>kliknięciu przycisku Prześlij do instytucji, wersja elektroniczna wniosku, o ile nie posiada ona błędów, zostaje zablokowana do edycji.</a:t>
            </a:r>
            <a:endParaRPr lang="pl-PL" sz="2000" dirty="0" smtClean="0">
              <a:solidFill>
                <a:schemeClr val="tx1"/>
              </a:solidFill>
            </a:endParaRPr>
          </a:p>
          <a:p>
            <a:pPr marL="171450" lvl="0" indent="-171450" algn="l">
              <a:buFont typeface="Arial" panose="020B0604020202020204" pitchFamily="34" charset="0"/>
              <a:buChar char="•"/>
            </a:pPr>
            <a:r>
              <a:rPr lang="pl-PL" sz="2000" dirty="0" smtClean="0">
                <a:solidFill>
                  <a:schemeClr val="tx1"/>
                </a:solidFill>
              </a:rPr>
              <a:t>Każdy </a:t>
            </a:r>
            <a:r>
              <a:rPr lang="pl-PL" sz="2000" dirty="0">
                <a:solidFill>
                  <a:schemeClr val="tx1"/>
                </a:solidFill>
              </a:rPr>
              <a:t>wniosek, który został do IOK wysłany za pomocą systemu powinien zostać wydrukowany, a następnie podpisany (wraz z imienną pieczątką) przez osobę/osoby upoważnione do reprezentowania wnioskodawcy – podpis należy złożyć pod Oświadczeniami. </a:t>
            </a:r>
          </a:p>
          <a:p>
            <a:pPr marL="171450" lvl="0" indent="-171450" algn="l">
              <a:buFont typeface="Arial" panose="020B0604020202020204" pitchFamily="34" charset="0"/>
              <a:buChar char="•"/>
            </a:pPr>
            <a:r>
              <a:rPr lang="pl-PL" sz="2000" dirty="0">
                <a:solidFill>
                  <a:schemeClr val="tx1"/>
                </a:solidFill>
              </a:rPr>
              <a:t>Upoważnienie do podpisania wniosku o dofinasowanie powinno wynikać z regulaminu/statutu wnioskodawcy. Wniosek może podpisać pełnomocnik jeśli posiada stosowne upoważnienie osoby upoważnionej do zaciągania zobowiązań. W takim przypadku należy dołączyć do wniosku stosowne </a:t>
            </a:r>
            <a:r>
              <a:rPr lang="pl-PL" sz="2000" dirty="0" smtClean="0">
                <a:solidFill>
                  <a:schemeClr val="tx1"/>
                </a:solidFill>
              </a:rPr>
              <a:t>pełnomocnictwo.</a:t>
            </a:r>
          </a:p>
          <a:p>
            <a:pPr algn="just"/>
            <a:endParaRPr lang="pl-P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ytuł 2"/>
          <p:cNvSpPr txBox="1">
            <a:spLocks/>
          </p:cNvSpPr>
          <p:nvPr/>
        </p:nvSpPr>
        <p:spPr>
          <a:xfrm>
            <a:off x="326904" y="1124743"/>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SKŁADANIE WNIOSKU</a:t>
            </a:r>
            <a:endParaRPr lang="pl-PL" sz="2000" b="1" dirty="0">
              <a:solidFill>
                <a:srgbClr val="009900"/>
              </a:solidFill>
            </a:endParaRPr>
          </a:p>
        </p:txBody>
      </p:sp>
      <p:pic>
        <p:nvPicPr>
          <p:cNvPr id="6" name="Obraz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53137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611385" y="1674065"/>
            <a:ext cx="7957338" cy="4694510"/>
          </a:xfrm>
        </p:spPr>
        <p:txBody>
          <a:bodyPr>
            <a:noAutofit/>
          </a:bodyPr>
          <a:lstStyle/>
          <a:p>
            <a:pPr marL="171450" lvl="0" indent="-171450" algn="l">
              <a:buFont typeface="Arial" panose="020B0604020202020204" pitchFamily="34" charset="0"/>
              <a:buChar char="•"/>
            </a:pPr>
            <a:r>
              <a:rPr lang="pl-PL" sz="1800" dirty="0">
                <a:solidFill>
                  <a:schemeClr val="tx1"/>
                </a:solidFill>
              </a:rPr>
              <a:t>Każdy załącznik dołączany do wniosku o dofinansowanie powinien być podpisany </a:t>
            </a:r>
            <a:r>
              <a:rPr lang="pl-PL" sz="1800" dirty="0" smtClean="0">
                <a:solidFill>
                  <a:schemeClr val="tx1"/>
                </a:solidFill>
              </a:rPr>
              <a:t/>
            </a:r>
            <a:br>
              <a:rPr lang="pl-PL" sz="1800" dirty="0" smtClean="0">
                <a:solidFill>
                  <a:schemeClr val="tx1"/>
                </a:solidFill>
              </a:rPr>
            </a:br>
            <a:r>
              <a:rPr lang="pl-PL" sz="1800" dirty="0" smtClean="0">
                <a:solidFill>
                  <a:schemeClr val="tx1"/>
                </a:solidFill>
              </a:rPr>
              <a:t>i </a:t>
            </a:r>
            <a:r>
              <a:rPr lang="pl-PL" sz="1800" dirty="0">
                <a:solidFill>
                  <a:schemeClr val="tx1"/>
                </a:solidFill>
              </a:rPr>
              <a:t>opatrzony imienną pieczątką przez osobę upoważnioną. W przypadku, gdy załącznik stanowi kserokopię dokumentu (np. pozwolenie na budowę, decyzja </a:t>
            </a:r>
            <a:r>
              <a:rPr lang="pl-PL" sz="1800" dirty="0" smtClean="0">
                <a:solidFill>
                  <a:schemeClr val="tx1"/>
                </a:solidFill>
              </a:rPr>
              <a:t/>
            </a:r>
            <a:br>
              <a:rPr lang="pl-PL" sz="1800" dirty="0" smtClean="0">
                <a:solidFill>
                  <a:schemeClr val="tx1"/>
                </a:solidFill>
              </a:rPr>
            </a:br>
            <a:r>
              <a:rPr lang="pl-PL" sz="1800" dirty="0" smtClean="0">
                <a:solidFill>
                  <a:schemeClr val="tx1"/>
                </a:solidFill>
              </a:rPr>
              <a:t>o </a:t>
            </a:r>
            <a:r>
              <a:rPr lang="pl-PL" sz="1800" dirty="0">
                <a:solidFill>
                  <a:schemeClr val="tx1"/>
                </a:solidFill>
              </a:rPr>
              <a:t>ustaleniu lokalizacji inwestycji celu publicznego itp.) powinien zostać potwierdzony </a:t>
            </a:r>
            <a:r>
              <a:rPr lang="pl-PL" sz="1800" dirty="0" smtClean="0">
                <a:solidFill>
                  <a:schemeClr val="tx1"/>
                </a:solidFill>
              </a:rPr>
              <a:t>za zgodność zgodnie </a:t>
            </a:r>
            <a:r>
              <a:rPr lang="pl-PL" sz="1800" dirty="0">
                <a:solidFill>
                  <a:schemeClr val="tx1"/>
                </a:solidFill>
              </a:rPr>
              <a:t>z </a:t>
            </a:r>
            <a:r>
              <a:rPr lang="pl-PL" sz="1800" dirty="0" smtClean="0">
                <a:solidFill>
                  <a:schemeClr val="tx1"/>
                </a:solidFill>
              </a:rPr>
              <a:t>zasadami określonymi </a:t>
            </a:r>
            <a:r>
              <a:rPr lang="pl-PL" sz="1800" i="1" dirty="0" smtClean="0">
                <a:solidFill>
                  <a:schemeClr val="tx1"/>
                </a:solidFill>
              </a:rPr>
              <a:t>w Instrukcji wypełniania wniosku</a:t>
            </a:r>
            <a:r>
              <a:rPr lang="pl-PL" sz="1800" dirty="0" smtClean="0">
                <a:solidFill>
                  <a:schemeClr val="tx1"/>
                </a:solidFill>
              </a:rPr>
              <a:t>. </a:t>
            </a:r>
          </a:p>
          <a:p>
            <a:pPr marL="171450" lvl="0" indent="-171450" algn="l">
              <a:buFont typeface="Arial" panose="020B0604020202020204" pitchFamily="34" charset="0"/>
              <a:buChar char="•"/>
            </a:pPr>
            <a:r>
              <a:rPr lang="pl-PL" sz="1800" dirty="0" smtClean="0">
                <a:solidFill>
                  <a:schemeClr val="tx1"/>
                </a:solidFill>
              </a:rPr>
              <a:t>Skany </a:t>
            </a:r>
            <a:r>
              <a:rPr lang="pl-PL" sz="1800" dirty="0">
                <a:solidFill>
                  <a:schemeClr val="tx1"/>
                </a:solidFill>
              </a:rPr>
              <a:t>załączników należy dołączać w formie plików pdf (nie należy dołączać zdjęć poszczególnych </a:t>
            </a:r>
            <a:r>
              <a:rPr lang="pl-PL" sz="1800" dirty="0" smtClean="0">
                <a:solidFill>
                  <a:schemeClr val="tx1"/>
                </a:solidFill>
              </a:rPr>
              <a:t>załączników). System </a:t>
            </a:r>
            <a:r>
              <a:rPr lang="pl-PL" sz="1800" dirty="0">
                <a:solidFill>
                  <a:schemeClr val="tx1"/>
                </a:solidFill>
              </a:rPr>
              <a:t>umożliwia dołączenie skanu załącznika </a:t>
            </a:r>
            <a:r>
              <a:rPr lang="pl-PL" sz="1800" dirty="0" smtClean="0">
                <a:solidFill>
                  <a:schemeClr val="tx1"/>
                </a:solidFill>
              </a:rPr>
              <a:t/>
            </a:r>
            <a:br>
              <a:rPr lang="pl-PL" sz="1800" dirty="0" smtClean="0">
                <a:solidFill>
                  <a:schemeClr val="tx1"/>
                </a:solidFill>
              </a:rPr>
            </a:br>
            <a:r>
              <a:rPr lang="pl-PL" sz="1800" dirty="0" smtClean="0">
                <a:solidFill>
                  <a:schemeClr val="tx1"/>
                </a:solidFill>
              </a:rPr>
              <a:t>o </a:t>
            </a:r>
            <a:r>
              <a:rPr lang="pl-PL" sz="1800" dirty="0">
                <a:solidFill>
                  <a:schemeClr val="tx1"/>
                </a:solidFill>
              </a:rPr>
              <a:t>pojemności nie większej niż 150 MB. W przypadku, gdy skan załącznika ma pojemność większą od wyżej wskazanej, należy odpowiednio podzielić załącznik (w systemie należy zaznaczyć, iż jest to cz. I, cz. II, itd.). Zaleca się, aby pojemność pojedynczego załącznika nie przekraczała 20 MB.</a:t>
            </a:r>
          </a:p>
          <a:p>
            <a:pPr marL="171450" lvl="0" indent="-171450" algn="l">
              <a:buFont typeface="Arial" panose="020B0604020202020204" pitchFamily="34" charset="0"/>
              <a:buChar char="•"/>
            </a:pPr>
            <a:r>
              <a:rPr lang="pl-PL" sz="1800" dirty="0" smtClean="0">
                <a:solidFill>
                  <a:schemeClr val="tx1"/>
                </a:solidFill>
              </a:rPr>
              <a:t>Oryginał </a:t>
            </a:r>
            <a:r>
              <a:rPr lang="pl-PL" sz="1800" dirty="0">
                <a:solidFill>
                  <a:schemeClr val="tx1"/>
                </a:solidFill>
              </a:rPr>
              <a:t>wniosku o dofinansowanie wraz z załącznikami należy składać w segregatorze.</a:t>
            </a:r>
          </a:p>
          <a:p>
            <a:pPr algn="just"/>
            <a:endParaRPr lang="pl-PL"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pl-P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ytuł 2"/>
          <p:cNvSpPr txBox="1">
            <a:spLocks/>
          </p:cNvSpPr>
          <p:nvPr/>
        </p:nvSpPr>
        <p:spPr>
          <a:xfrm>
            <a:off x="339123" y="1077815"/>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SKŁADANIE WNIOSKU</a:t>
            </a:r>
            <a:endParaRPr lang="pl-PL" sz="2000" b="1" dirty="0">
              <a:solidFill>
                <a:srgbClr val="009900"/>
              </a:solidFill>
            </a:endParaRPr>
          </a:p>
        </p:txBody>
      </p:sp>
      <p:pic>
        <p:nvPicPr>
          <p:cNvPr id="6" name="Obraz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314417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611385" y="1674065"/>
            <a:ext cx="7957338" cy="4694510"/>
          </a:xfrm>
        </p:spPr>
        <p:txBody>
          <a:bodyPr>
            <a:noAutofit/>
          </a:bodyPr>
          <a:lstStyle/>
          <a:p>
            <a:pPr lvl="0" algn="l"/>
            <a:r>
              <a:rPr lang="pl-PL" sz="2400" dirty="0" smtClean="0">
                <a:solidFill>
                  <a:schemeClr val="tx1"/>
                </a:solidFill>
              </a:rPr>
              <a:t>Wymagane </a:t>
            </a:r>
            <a:r>
              <a:rPr lang="pl-PL" sz="2400" dirty="0">
                <a:solidFill>
                  <a:schemeClr val="tx1"/>
                </a:solidFill>
              </a:rPr>
              <a:t>jest, aby Wniosek o dofinansowanie został złożony w formie papierowej w jednym egzemplarzu. Jednocześnie, wymaganą analizę finansową (w postaci arkuszy kalkulacyjnych w formacie Excel z aktywnymi formułami) przedłożyć należy na nośniku CD (nie ma konieczności drukowania analizy</a:t>
            </a:r>
            <a:r>
              <a:rPr lang="pl-PL" sz="2400" dirty="0" smtClean="0">
                <a:solidFill>
                  <a:schemeClr val="tx1"/>
                </a:solidFill>
              </a:rPr>
              <a:t>). </a:t>
            </a:r>
            <a:r>
              <a:rPr lang="pl-PL" sz="2400" dirty="0">
                <a:solidFill>
                  <a:schemeClr val="tx1"/>
                </a:solidFill>
              </a:rPr>
              <a:t>Płytę tę należy opisać umieszczając na niej numer działania, nazwę wnioskodawcy i tytuł projektu.</a:t>
            </a:r>
            <a:endParaRPr lang="pl-PL"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pl-P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ytuł 2"/>
          <p:cNvSpPr txBox="1">
            <a:spLocks/>
          </p:cNvSpPr>
          <p:nvPr/>
        </p:nvSpPr>
        <p:spPr>
          <a:xfrm>
            <a:off x="339123" y="1077815"/>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SKŁADANIE WNIOSKU</a:t>
            </a:r>
            <a:endParaRPr lang="pl-PL" sz="2000" b="1" dirty="0">
              <a:solidFill>
                <a:srgbClr val="009900"/>
              </a:solidFill>
            </a:endParaRPr>
          </a:p>
        </p:txBody>
      </p:sp>
      <p:pic>
        <p:nvPicPr>
          <p:cNvPr id="6" name="Obraz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28095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395536" y="2348880"/>
            <a:ext cx="8405798" cy="2736304"/>
          </a:xfrm>
        </p:spPr>
        <p:txBody>
          <a:bodyPr>
            <a:noAutofit/>
          </a:bodyPr>
          <a:lstStyle/>
          <a:p>
            <a:pPr lvl="0"/>
            <a:r>
              <a:rPr lang="pl-PL" sz="2000" dirty="0">
                <a:solidFill>
                  <a:schemeClr val="tx1"/>
                </a:solidFill>
              </a:rPr>
              <a:t>Na etapie składania wniosku o dofinansowanie realizacji projektu w ramach RPO WD 2014-2020 nie wymaga się dołączania dokumentów finansowych potwierdzających zapewnienie środków finansowych niezbędnych do realizacji projektu. Wnioskodawca na tym etapie jest zobowiązany dołączyć jedynie „oświadczenie, że dysponuje administracyjną, finansową i operacyjną zdolnością gwarantującą płynną i terminową realizację projektu” wg wzoru stanowiącego załącznik do Wniosku. Dokumenty finansowe będą wymagane do przedłożenia po wyborze projektu do dofinansowania </a:t>
            </a:r>
            <a:r>
              <a:rPr lang="pl-PL" sz="2000" dirty="0" smtClean="0">
                <a:solidFill>
                  <a:schemeClr val="tx1"/>
                </a:solidFill>
              </a:rPr>
              <a:t>przez IPAW.</a:t>
            </a:r>
            <a:endParaRPr lang="pl-PL" sz="2000" b="1" i="1" dirty="0" smtClean="0">
              <a:solidFill>
                <a:schemeClr val="tx1"/>
              </a:solidFill>
            </a:endParaRPr>
          </a:p>
        </p:txBody>
      </p:sp>
      <p:sp>
        <p:nvSpPr>
          <p:cNvPr id="7" name="Tytuł 2"/>
          <p:cNvSpPr txBox="1">
            <a:spLocks/>
          </p:cNvSpPr>
          <p:nvPr/>
        </p:nvSpPr>
        <p:spPr>
          <a:xfrm>
            <a:off x="316378" y="99604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smtClean="0">
                <a:solidFill>
                  <a:srgbClr val="009900"/>
                </a:solidFill>
              </a:rPr>
              <a:t>SKŁADANIE WNIOSKU</a:t>
            </a:r>
            <a:endParaRPr lang="pl-PL" sz="2000" b="1" dirty="0">
              <a:solidFill>
                <a:srgbClr val="009900"/>
              </a:solidFill>
            </a:endParaRPr>
          </a:p>
        </p:txBody>
      </p:sp>
      <p:pic>
        <p:nvPicPr>
          <p:cNvPr id="6" name="Obraz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02616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rostokąt 2"/>
          <p:cNvSpPr/>
          <p:nvPr/>
        </p:nvSpPr>
        <p:spPr>
          <a:xfrm>
            <a:off x="1187624" y="2420888"/>
            <a:ext cx="6912768" cy="2408095"/>
          </a:xfrm>
          <a:prstGeom prst="rect">
            <a:avLst/>
          </a:prstGeom>
        </p:spPr>
        <p:txBody>
          <a:bodyPr wrap="square">
            <a:spAutoFit/>
          </a:bodyPr>
          <a:lstStyle/>
          <a:p>
            <a:pPr algn="ctr">
              <a:lnSpc>
                <a:spcPct val="114000"/>
              </a:lnSpc>
            </a:pPr>
            <a:r>
              <a:rPr lang="pl-PL" sz="2000" b="1" dirty="0">
                <a:effectLst>
                  <a:outerShdw blurRad="38100" dist="38100" dir="2700000" algn="tl">
                    <a:srgbClr val="000000">
                      <a:alpha val="43137"/>
                    </a:srgbClr>
                  </a:outerShdw>
                </a:effectLst>
              </a:rPr>
              <a:t>INSTYTUCJA POŚREDNICZĄCA AGLOMERACJI WAŁBRZYSKIEJ</a:t>
            </a:r>
            <a:r>
              <a:rPr lang="pl-PL" b="1" dirty="0"/>
              <a:t/>
            </a:r>
            <a:br>
              <a:rPr lang="pl-PL" b="1" dirty="0"/>
            </a:br>
            <a:r>
              <a:rPr lang="pl-PL" sz="2000" dirty="0"/>
              <a:t>ul. Słowackiego 23A, 58-300 Wałbrzych</a:t>
            </a:r>
          </a:p>
          <a:p>
            <a:pPr algn="ctr">
              <a:lnSpc>
                <a:spcPct val="114000"/>
              </a:lnSpc>
            </a:pPr>
            <a:r>
              <a:rPr lang="pl-PL" sz="2000" dirty="0"/>
              <a:t>tel. 74 84 74 150</a:t>
            </a:r>
            <a:br>
              <a:rPr lang="pl-PL" sz="2000" dirty="0"/>
            </a:br>
            <a:r>
              <a:rPr lang="pl-PL" sz="2000" dirty="0">
                <a:hlinkClick r:id="rId3"/>
              </a:rPr>
              <a:t>ipaw@ipaw.walbrzych.eu</a:t>
            </a:r>
            <a:r>
              <a:rPr lang="pl-PL" sz="2000" dirty="0"/>
              <a:t>   </a:t>
            </a:r>
            <a:r>
              <a:rPr lang="pl-PL" sz="2000" dirty="0">
                <a:hlinkClick r:id="rId4"/>
              </a:rPr>
              <a:t>www.ipaw.walbrzych.eu</a:t>
            </a:r>
            <a:r>
              <a:rPr lang="pl-PL" sz="2000" dirty="0"/>
              <a:t> </a:t>
            </a:r>
          </a:p>
          <a:p>
            <a:pPr algn="ctr">
              <a:lnSpc>
                <a:spcPct val="114000"/>
              </a:lnSpc>
            </a:pPr>
            <a:endParaRPr lang="pl-PL" sz="1600" dirty="0"/>
          </a:p>
          <a:p>
            <a:pPr algn="ctr">
              <a:lnSpc>
                <a:spcPct val="114000"/>
              </a:lnSpc>
            </a:pPr>
            <a:endParaRPr lang="pl-PL" sz="1600" dirty="0"/>
          </a:p>
          <a:p>
            <a:pPr algn="ctr">
              <a:lnSpc>
                <a:spcPct val="114000"/>
              </a:lnSpc>
            </a:pPr>
            <a:r>
              <a:rPr lang="pl-PL" sz="2000" dirty="0" smtClean="0"/>
              <a:t>Dziękuję za </a:t>
            </a:r>
            <a:r>
              <a:rPr lang="pl-PL" sz="2000" dirty="0"/>
              <a:t>uwagę.</a:t>
            </a:r>
          </a:p>
        </p:txBody>
      </p:sp>
      <p:pic>
        <p:nvPicPr>
          <p:cNvPr id="4" name="Obraz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409607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6"/>
          <p:cNvSpPr txBox="1">
            <a:spLocks/>
          </p:cNvSpPr>
          <p:nvPr/>
        </p:nvSpPr>
        <p:spPr>
          <a:xfrm>
            <a:off x="467544" y="1268760"/>
            <a:ext cx="7920880" cy="43924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pl-PL" sz="5600" dirty="0">
              <a:solidFill>
                <a:prstClr val="black"/>
              </a:solidFill>
            </a:endParaRPr>
          </a:p>
        </p:txBody>
      </p:sp>
      <p:sp>
        <p:nvSpPr>
          <p:cNvPr id="5" name="Rectangle 2"/>
          <p:cNvSpPr>
            <a:spLocks noChangeArrowheads="1"/>
          </p:cNvSpPr>
          <p:nvPr/>
        </p:nvSpPr>
        <p:spPr bwMode="auto">
          <a:xfrm>
            <a:off x="294803" y="1051627"/>
            <a:ext cx="842493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algn="ctr"/>
            <a:r>
              <a:rPr lang="pl-PL" sz="2000" b="1" dirty="0">
                <a:solidFill>
                  <a:srgbClr val="009900"/>
                </a:solidFill>
              </a:rPr>
              <a:t>LOGOWANIE</a:t>
            </a:r>
            <a:endParaRPr lang="pl-PL" dirty="0">
              <a:solidFill>
                <a:srgbClr val="009900"/>
              </a:solidFill>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644" y="1453918"/>
            <a:ext cx="6120680" cy="4702573"/>
          </a:xfrm>
          <a:prstGeom prst="rect">
            <a:avLst/>
          </a:prstGeom>
        </p:spPr>
      </p:pic>
      <p:sp>
        <p:nvSpPr>
          <p:cNvPr id="8" name="Prostokąt 7"/>
          <p:cNvSpPr/>
          <p:nvPr/>
        </p:nvSpPr>
        <p:spPr>
          <a:xfrm>
            <a:off x="1089046" y="6156491"/>
            <a:ext cx="6677876" cy="646331"/>
          </a:xfrm>
          <a:prstGeom prst="rect">
            <a:avLst/>
          </a:prstGeom>
        </p:spPr>
        <p:txBody>
          <a:bodyPr wrap="square">
            <a:spAutoFit/>
          </a:bodyPr>
          <a:lstStyle/>
          <a:p>
            <a:pPr algn="ctr"/>
            <a:r>
              <a:rPr lang="pl-PL" dirty="0">
                <a:solidFill>
                  <a:prstClr val="black"/>
                </a:solidFill>
              </a:rPr>
              <a:t>Aby rozpocząć zakładanie konta należy skorzystać z przycisku </a:t>
            </a:r>
            <a:br>
              <a:rPr lang="pl-PL" dirty="0">
                <a:solidFill>
                  <a:prstClr val="black"/>
                </a:solidFill>
              </a:rPr>
            </a:br>
            <a:r>
              <a:rPr lang="pl-PL" dirty="0" smtClean="0">
                <a:solidFill>
                  <a:prstClr val="black"/>
                </a:solidFill>
              </a:rPr>
              <a:t>„utwórz nowe konto”</a:t>
            </a:r>
            <a:endParaRPr lang="pl-PL" dirty="0">
              <a:solidFill>
                <a:prstClr val="black"/>
              </a:solidFill>
            </a:endParaRPr>
          </a:p>
        </p:txBody>
      </p:sp>
      <p:pic>
        <p:nvPicPr>
          <p:cNvPr id="7" name="Obraz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46052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6"/>
          <p:cNvSpPr txBox="1">
            <a:spLocks/>
          </p:cNvSpPr>
          <p:nvPr/>
        </p:nvSpPr>
        <p:spPr>
          <a:xfrm>
            <a:off x="467544" y="1268760"/>
            <a:ext cx="7920880" cy="43924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pl-PL" sz="5600" dirty="0">
              <a:solidFill>
                <a:prstClr val="black"/>
              </a:solidFill>
            </a:endParaRPr>
          </a:p>
        </p:txBody>
      </p:sp>
      <p:sp>
        <p:nvSpPr>
          <p:cNvPr id="5" name="Rectangle 2"/>
          <p:cNvSpPr>
            <a:spLocks noChangeArrowheads="1"/>
          </p:cNvSpPr>
          <p:nvPr/>
        </p:nvSpPr>
        <p:spPr bwMode="auto">
          <a:xfrm>
            <a:off x="294803" y="1051627"/>
            <a:ext cx="842493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algn="ctr"/>
            <a:r>
              <a:rPr lang="pl-PL" sz="2000" b="1" dirty="0">
                <a:solidFill>
                  <a:srgbClr val="009900"/>
                </a:solidFill>
              </a:rPr>
              <a:t>LOGOWANIE</a:t>
            </a:r>
            <a:endParaRPr lang="pl-PL" dirty="0">
              <a:solidFill>
                <a:srgbClr val="009900"/>
              </a:solidFill>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453918"/>
            <a:ext cx="5248275" cy="4981575"/>
          </a:xfrm>
          <a:prstGeom prst="rect">
            <a:avLst/>
          </a:prstGeom>
        </p:spPr>
      </p:pic>
      <p:pic>
        <p:nvPicPr>
          <p:cNvPr id="7" name="Obraz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01728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6"/>
          <p:cNvSpPr txBox="1">
            <a:spLocks/>
          </p:cNvSpPr>
          <p:nvPr/>
        </p:nvSpPr>
        <p:spPr>
          <a:xfrm>
            <a:off x="467544" y="1268760"/>
            <a:ext cx="7920880" cy="43924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pl-PL" sz="5600" dirty="0">
              <a:solidFill>
                <a:prstClr val="black"/>
              </a:solidFill>
            </a:endParaRPr>
          </a:p>
        </p:txBody>
      </p:sp>
      <p:sp>
        <p:nvSpPr>
          <p:cNvPr id="6" name="Rectangle 2"/>
          <p:cNvSpPr>
            <a:spLocks noChangeArrowheads="1"/>
          </p:cNvSpPr>
          <p:nvPr/>
        </p:nvSpPr>
        <p:spPr bwMode="auto">
          <a:xfrm>
            <a:off x="294803" y="1051627"/>
            <a:ext cx="842493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algn="ctr"/>
            <a:r>
              <a:rPr lang="pl-PL" sz="2000" b="1" dirty="0" smtClean="0">
                <a:solidFill>
                  <a:srgbClr val="009900"/>
                </a:solidFill>
              </a:rPr>
              <a:t>TWORZENIE NOWEGO PROJEKTU</a:t>
            </a:r>
            <a:endParaRPr lang="pl-PL" dirty="0">
              <a:solidFill>
                <a:srgbClr val="009900"/>
              </a:solidFill>
            </a:endParaRPr>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002" y="1702152"/>
            <a:ext cx="8236537" cy="3709770"/>
          </a:xfrm>
          <a:prstGeom prst="rect">
            <a:avLst/>
          </a:prstGeom>
        </p:spPr>
      </p:pic>
      <p:pic>
        <p:nvPicPr>
          <p:cNvPr id="7" name="Obraz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947702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251520" y="980728"/>
            <a:ext cx="842493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algn="ctr"/>
            <a:r>
              <a:rPr lang="pl-PL" sz="2000" b="1" dirty="0" smtClean="0">
                <a:solidFill>
                  <a:srgbClr val="009900"/>
                </a:solidFill>
              </a:rPr>
              <a:t>TWORZENIE NOWEGO PROJEKTU</a:t>
            </a:r>
            <a:endParaRPr lang="pl-PL" dirty="0">
              <a:solidFill>
                <a:srgbClr val="009900"/>
              </a:solidFill>
            </a:endParaRPr>
          </a:p>
        </p:txBody>
      </p:sp>
      <p:sp>
        <p:nvSpPr>
          <p:cNvPr id="3" name="Prostokąt 2"/>
          <p:cNvSpPr/>
          <p:nvPr/>
        </p:nvSpPr>
        <p:spPr>
          <a:xfrm>
            <a:off x="467544" y="5013176"/>
            <a:ext cx="8299248" cy="1652247"/>
          </a:xfrm>
          <a:prstGeom prst="rect">
            <a:avLst/>
          </a:prstGeom>
        </p:spPr>
        <p:txBody>
          <a:bodyPr wrap="square">
            <a:spAutoFit/>
          </a:bodyPr>
          <a:lstStyle/>
          <a:p>
            <a:pPr marR="45720" algn="just">
              <a:lnSpc>
                <a:spcPct val="115000"/>
              </a:lnSpc>
              <a:spcBef>
                <a:spcPts val="1440"/>
              </a:spcBef>
              <a:spcAft>
                <a:spcPts val="0"/>
              </a:spcAft>
            </a:pPr>
            <a:r>
              <a:rPr lang="pl-PL" spc="-35" dirty="0">
                <a:latin typeface="Calibri" panose="020F0502020204030204" pitchFamily="34" charset="0"/>
                <a:ea typeface="Times New Roman" panose="02020603050405020304" pitchFamily="18" charset="0"/>
                <a:cs typeface="Arial" panose="020B0604020202020204" pitchFamily="34" charset="0"/>
              </a:rPr>
              <a:t>Uwaga: </a:t>
            </a:r>
            <a:r>
              <a:rPr lang="pl-PL" spc="-35" dirty="0">
                <a:solidFill>
                  <a:srgbClr val="000000"/>
                </a:solidFill>
                <a:latin typeface="Calibri" panose="020F0502020204030204" pitchFamily="34" charset="0"/>
                <a:ea typeface="Times New Roman" panose="02020603050405020304" pitchFamily="18" charset="0"/>
                <a:cs typeface="Arial" panose="020B0604020202020204" pitchFamily="34" charset="0"/>
              </a:rPr>
              <a:t>należy zwrócić szczególną uwagę na wybór </a:t>
            </a:r>
            <a:r>
              <a:rPr lang="pl-PL" u="sng" spc="-35" dirty="0">
                <a:solidFill>
                  <a:srgbClr val="000000"/>
                </a:solidFill>
                <a:latin typeface="Calibri" panose="020F0502020204030204" pitchFamily="34" charset="0"/>
                <a:ea typeface="Times New Roman" panose="02020603050405020304" pitchFamily="18" charset="0"/>
                <a:cs typeface="Arial" panose="020B0604020202020204" pitchFamily="34" charset="0"/>
              </a:rPr>
              <a:t>prawidłowego</a:t>
            </a:r>
            <a:r>
              <a:rPr lang="pl-PL" spc="-35" dirty="0">
                <a:solidFill>
                  <a:srgbClr val="000000"/>
                </a:solidFill>
                <a:latin typeface="Calibri" panose="020F0502020204030204" pitchFamily="34" charset="0"/>
                <a:ea typeface="Times New Roman" panose="02020603050405020304" pitchFamily="18" charset="0"/>
                <a:cs typeface="Arial" panose="020B0604020202020204" pitchFamily="34" charset="0"/>
              </a:rPr>
              <a:t> numeru naboru – wskazanie niewłaściwego naboru powoduje niespełnienie kryterium kluczowego oceny wniosku o </a:t>
            </a:r>
            <a:r>
              <a:rPr lang="pl-PL" spc="-35"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dofinansowanie i odrzucenie wniosku.</a:t>
            </a:r>
            <a:r>
              <a:rPr lang="pl-PL" i="1" spc="-35"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R="45720" algn="ctr">
              <a:lnSpc>
                <a:spcPct val="115000"/>
              </a:lnSpc>
              <a:spcBef>
                <a:spcPts val="1440"/>
              </a:spcBef>
              <a:spcAft>
                <a:spcPts val="0"/>
              </a:spcAft>
            </a:pPr>
            <a:r>
              <a:rPr lang="pl-PL" sz="2400" b="1" i="1" spc="-35"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RPDS.06.01.04-IP.03-02-261/17</a:t>
            </a:r>
            <a:endParaRPr lang="pl-PL" sz="2400" b="1" dirty="0">
              <a:solidFill>
                <a:srgbClr val="FF0000"/>
              </a:solidFill>
              <a:effectLst/>
              <a:latin typeface="Times New Roman" panose="02020603050405020304" pitchFamily="18" charset="0"/>
              <a:ea typeface="Times New Roman" panose="02020603050405020304" pitchFamily="18" charset="0"/>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340768"/>
            <a:ext cx="8417570" cy="3673282"/>
          </a:xfrm>
          <a:prstGeom prst="rect">
            <a:avLst/>
          </a:prstGeom>
        </p:spPr>
      </p:pic>
      <p:pic>
        <p:nvPicPr>
          <p:cNvPr id="6" name="Obraz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15152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6"/>
          <p:cNvSpPr txBox="1">
            <a:spLocks/>
          </p:cNvSpPr>
          <p:nvPr/>
        </p:nvSpPr>
        <p:spPr>
          <a:xfrm>
            <a:off x="539552" y="2465513"/>
            <a:ext cx="7920880" cy="43924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pl-PL" sz="5600" dirty="0">
              <a:solidFill>
                <a:prstClr val="black"/>
              </a:solidFill>
            </a:endParaRPr>
          </a:p>
        </p:txBody>
      </p:sp>
      <p:sp>
        <p:nvSpPr>
          <p:cNvPr id="2" name="Prostokąt 1"/>
          <p:cNvSpPr/>
          <p:nvPr/>
        </p:nvSpPr>
        <p:spPr>
          <a:xfrm>
            <a:off x="665566" y="2100457"/>
            <a:ext cx="7668852" cy="4062651"/>
          </a:xfrm>
          <a:prstGeom prst="rect">
            <a:avLst/>
          </a:prstGeom>
        </p:spPr>
        <p:txBody>
          <a:bodyPr wrap="square">
            <a:spAutoFit/>
          </a:bodyPr>
          <a:lstStyle/>
          <a:p>
            <a:pPr marL="285750" indent="-285750" algn="just">
              <a:buFont typeface="Arial" panose="020B0604020202020204" pitchFamily="34" charset="0"/>
              <a:buChar char="•"/>
            </a:pPr>
            <a:r>
              <a:rPr lang="pl-PL" sz="2400" dirty="0">
                <a:solidFill>
                  <a:prstClr val="black"/>
                </a:solidFill>
              </a:rPr>
              <a:t>Wniosek wypełniany jest w języku polskim. Wszystkie załączniki muszą zostać przedstawione w języku polskim lub posiadać uwierzytelnione tłumaczenie.</a:t>
            </a:r>
          </a:p>
          <a:p>
            <a:pPr marL="285750" indent="-285750" algn="just">
              <a:buFont typeface="Arial" panose="020B0604020202020204" pitchFamily="34" charset="0"/>
              <a:buChar char="•"/>
            </a:pPr>
            <a:r>
              <a:rPr lang="pl-PL" sz="2400" dirty="0">
                <a:solidFill>
                  <a:prstClr val="black"/>
                </a:solidFill>
              </a:rPr>
              <a:t>Wszystkie kwoty wpisywane we wniosku muszą być podawane w PLN. </a:t>
            </a:r>
            <a:endParaRPr lang="pl-PL" sz="2400" dirty="0" smtClean="0">
              <a:solidFill>
                <a:prstClr val="black"/>
              </a:solidFill>
            </a:endParaRPr>
          </a:p>
          <a:p>
            <a:pPr marL="285750" indent="-285750" algn="just">
              <a:buFont typeface="Arial" panose="020B0604020202020204" pitchFamily="34" charset="0"/>
              <a:buChar char="•"/>
            </a:pPr>
            <a:r>
              <a:rPr lang="pl-PL" sz="2400" dirty="0" smtClean="0"/>
              <a:t>Każdy </a:t>
            </a:r>
            <a:r>
              <a:rPr lang="pl-PL" sz="2400" dirty="0"/>
              <a:t>wniosek, który został do IOK wysłany za pomocą systemu powinien zostać wydrukowany, a następnie podpisany (wraz z imienną pieczątką) przez osobę/osoby upoważnione do reprezentowania wnioskodawcy – podpis należy złożyć pod Oświadczeniami. </a:t>
            </a:r>
          </a:p>
          <a:p>
            <a:pPr marL="285750" indent="-285750">
              <a:buFont typeface="Arial" panose="020B0604020202020204" pitchFamily="34" charset="0"/>
              <a:buChar char="•"/>
            </a:pPr>
            <a:endParaRPr lang="pl-PL" dirty="0">
              <a:solidFill>
                <a:prstClr val="black"/>
              </a:solidFill>
            </a:endParaRPr>
          </a:p>
        </p:txBody>
      </p:sp>
      <p:sp>
        <p:nvSpPr>
          <p:cNvPr id="5" name="Tytuł 2"/>
          <p:cNvSpPr txBox="1">
            <a:spLocks/>
          </p:cNvSpPr>
          <p:nvPr/>
        </p:nvSpPr>
        <p:spPr>
          <a:xfrm>
            <a:off x="524993" y="1315214"/>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rgbClr val="009900"/>
                </a:solidFill>
              </a:rPr>
              <a:t>GENERATOR WNIOSKÓW</a:t>
            </a:r>
            <a:endParaRPr lang="pl-PL" sz="3000" b="1" dirty="0">
              <a:solidFill>
                <a:srgbClr val="009900"/>
              </a:solidFill>
            </a:endParaRPr>
          </a:p>
        </p:txBody>
      </p:sp>
      <p:pic>
        <p:nvPicPr>
          <p:cNvPr id="7" name="Obraz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253087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6"/>
          <p:cNvSpPr txBox="1">
            <a:spLocks/>
          </p:cNvSpPr>
          <p:nvPr/>
        </p:nvSpPr>
        <p:spPr>
          <a:xfrm>
            <a:off x="539552" y="2465513"/>
            <a:ext cx="7920880" cy="43924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pl-PL" sz="5600" dirty="0">
              <a:solidFill>
                <a:prstClr val="black"/>
              </a:solidFill>
            </a:endParaRPr>
          </a:p>
        </p:txBody>
      </p:sp>
      <p:sp>
        <p:nvSpPr>
          <p:cNvPr id="2" name="Prostokąt 1"/>
          <p:cNvSpPr/>
          <p:nvPr/>
        </p:nvSpPr>
        <p:spPr>
          <a:xfrm>
            <a:off x="329657" y="1859127"/>
            <a:ext cx="8424936" cy="4524315"/>
          </a:xfrm>
          <a:prstGeom prst="rect">
            <a:avLst/>
          </a:prstGeom>
        </p:spPr>
        <p:txBody>
          <a:bodyPr wrap="square">
            <a:spAutoFit/>
          </a:bodyPr>
          <a:lstStyle/>
          <a:p>
            <a:pPr algn="just"/>
            <a:r>
              <a:rPr lang="pl-PL" dirty="0">
                <a:solidFill>
                  <a:prstClr val="black"/>
                </a:solidFill>
              </a:rPr>
              <a:t>Dokument: </a:t>
            </a:r>
            <a:r>
              <a:rPr lang="pl-PL" b="1" i="1" dirty="0" smtClean="0">
                <a:solidFill>
                  <a:prstClr val="black"/>
                </a:solidFill>
              </a:rPr>
              <a:t>Instrukcja wypełniania wniosku </a:t>
            </a:r>
            <a:r>
              <a:rPr lang="pl-PL" dirty="0">
                <a:solidFill>
                  <a:prstClr val="black"/>
                </a:solidFill>
              </a:rPr>
              <a:t>zawiera jedynie opis podstawowych wymagań w zakresie treści merytorycznych wniosku. </a:t>
            </a:r>
            <a:r>
              <a:rPr lang="pl-PL" dirty="0" smtClean="0">
                <a:solidFill>
                  <a:prstClr val="black"/>
                </a:solidFill>
              </a:rPr>
              <a:t>Plik PDF jest do pobrania poprzez kliknięcie przycisku „Pomoc”.</a:t>
            </a:r>
          </a:p>
          <a:p>
            <a:pPr algn="just"/>
            <a:endParaRPr lang="pl-PL" dirty="0">
              <a:solidFill>
                <a:prstClr val="black"/>
              </a:solidFill>
            </a:endParaRPr>
          </a:p>
          <a:p>
            <a:pPr algn="just"/>
            <a:r>
              <a:rPr lang="pl-PL" b="1" i="1" dirty="0" smtClean="0">
                <a:solidFill>
                  <a:prstClr val="black"/>
                </a:solidFill>
              </a:rPr>
              <a:t>Ostatnia aktualizacja instrukcji wypełniania wniosku: 17.05.2017 r. </a:t>
            </a:r>
            <a:endParaRPr lang="pl-PL" b="1" i="1" dirty="0">
              <a:solidFill>
                <a:prstClr val="black"/>
              </a:solidFill>
            </a:endParaRPr>
          </a:p>
          <a:p>
            <a:pPr algn="just"/>
            <a:endParaRPr lang="pl-PL" dirty="0">
              <a:solidFill>
                <a:prstClr val="black"/>
              </a:solidFill>
            </a:endParaRPr>
          </a:p>
          <a:p>
            <a:pPr algn="just"/>
            <a:r>
              <a:rPr lang="pl-PL" dirty="0">
                <a:solidFill>
                  <a:prstClr val="black"/>
                </a:solidFill>
              </a:rPr>
              <a:t>Wszystkie pola wniosku </a:t>
            </a:r>
            <a:r>
              <a:rPr lang="pl-PL" dirty="0" smtClean="0">
                <a:solidFill>
                  <a:prstClr val="black"/>
                </a:solidFill>
              </a:rPr>
              <a:t>powinny </a:t>
            </a:r>
            <a:r>
              <a:rPr lang="pl-PL" dirty="0">
                <a:solidFill>
                  <a:prstClr val="black"/>
                </a:solidFill>
              </a:rPr>
              <a:t>zostać wypełnione odpowiednimi wartościami. </a:t>
            </a:r>
            <a:r>
              <a:rPr lang="pl-PL" dirty="0" smtClean="0">
                <a:solidFill>
                  <a:prstClr val="black"/>
                </a:solidFill>
              </a:rPr>
              <a:t/>
            </a:r>
            <a:br>
              <a:rPr lang="pl-PL" dirty="0" smtClean="0">
                <a:solidFill>
                  <a:prstClr val="black"/>
                </a:solidFill>
              </a:rPr>
            </a:br>
            <a:r>
              <a:rPr lang="pl-PL" dirty="0" smtClean="0">
                <a:solidFill>
                  <a:prstClr val="black"/>
                </a:solidFill>
              </a:rPr>
              <a:t>Pozostawienie pola niewypełnionego oznaczać będzie, iż dane pole nie dotyczy Wnioskodawcy. </a:t>
            </a:r>
            <a:endParaRPr lang="pl-PL" dirty="0">
              <a:solidFill>
                <a:prstClr val="black"/>
              </a:solidFill>
            </a:endParaRPr>
          </a:p>
          <a:p>
            <a:pPr algn="just"/>
            <a:endParaRPr lang="pl-PL" dirty="0">
              <a:solidFill>
                <a:prstClr val="black"/>
              </a:solidFill>
            </a:endParaRPr>
          </a:p>
          <a:p>
            <a:pPr algn="just"/>
            <a:r>
              <a:rPr lang="pl-PL" dirty="0">
                <a:solidFill>
                  <a:prstClr val="black"/>
                </a:solidFill>
              </a:rPr>
              <a:t>W każdym przypadku, w sytuacji wystąpienia braku miejsca w generatorze (ograniczenie co do ilości znaków możliwych do zawarcia w danym polu, złożoność projektu) można dołączyć załącznik dodatkowy opisujący przedmiotowe zagadnienie, zamieszczając wzmiankę o dołączeniu załącznika w polu tekstowym oraz dodając załącznik do wykazu załączników. Zaleca się jednak, aby wszystkie niezbędne informacje umieścić we wniosku o dofinansowanie a w przypadku ograniczeń znaków w Sekcji </a:t>
            </a:r>
            <a:r>
              <a:rPr lang="pl-PL" dirty="0" smtClean="0">
                <a:solidFill>
                  <a:prstClr val="black"/>
                </a:solidFill>
              </a:rPr>
              <a:t>SW </a:t>
            </a:r>
            <a:r>
              <a:rPr lang="pl-PL" dirty="0">
                <a:solidFill>
                  <a:prstClr val="black"/>
                </a:solidFill>
              </a:rPr>
              <a:t>Pozostałe informacje. </a:t>
            </a:r>
          </a:p>
        </p:txBody>
      </p:sp>
      <p:sp>
        <p:nvSpPr>
          <p:cNvPr id="5" name="Tytuł 2"/>
          <p:cNvSpPr txBox="1">
            <a:spLocks/>
          </p:cNvSpPr>
          <p:nvPr/>
        </p:nvSpPr>
        <p:spPr>
          <a:xfrm>
            <a:off x="524993" y="1315214"/>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rgbClr val="009900"/>
                </a:solidFill>
              </a:rPr>
              <a:t>ZAKRES WYPEŁNIANIA DANYCH</a:t>
            </a:r>
            <a:endParaRPr lang="pl-PL" sz="3000" b="1" dirty="0">
              <a:solidFill>
                <a:srgbClr val="009900"/>
              </a:solidFill>
            </a:endParaRPr>
          </a:p>
        </p:txBody>
      </p:sp>
      <p:pic>
        <p:nvPicPr>
          <p:cNvPr id="7" name="Obraz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73507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6"/>
          <p:cNvSpPr txBox="1">
            <a:spLocks/>
          </p:cNvSpPr>
          <p:nvPr/>
        </p:nvSpPr>
        <p:spPr>
          <a:xfrm>
            <a:off x="539552" y="2465513"/>
            <a:ext cx="7920880" cy="43924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pl-PL" sz="5600" dirty="0">
              <a:solidFill>
                <a:prstClr val="black"/>
              </a:solidFill>
            </a:endParaRPr>
          </a:p>
        </p:txBody>
      </p:sp>
      <p:sp>
        <p:nvSpPr>
          <p:cNvPr id="2" name="Prostokąt 1"/>
          <p:cNvSpPr/>
          <p:nvPr/>
        </p:nvSpPr>
        <p:spPr>
          <a:xfrm>
            <a:off x="287524" y="1519128"/>
            <a:ext cx="8856476" cy="4970591"/>
          </a:xfrm>
          <a:prstGeom prst="rect">
            <a:avLst/>
          </a:prstGeom>
        </p:spPr>
        <p:txBody>
          <a:bodyPr wrap="square">
            <a:spAutoFit/>
          </a:bodyPr>
          <a:lstStyle/>
          <a:p>
            <a:pPr algn="just"/>
            <a:r>
              <a:rPr lang="pl-PL" sz="2000" b="1" dirty="0" smtClean="0"/>
              <a:t>Nie należy załączać do wniosku załączników, które nie są wymagane.</a:t>
            </a:r>
          </a:p>
          <a:p>
            <a:pPr algn="just">
              <a:lnSpc>
                <a:spcPct val="150000"/>
              </a:lnSpc>
            </a:pPr>
            <a:r>
              <a:rPr lang="pl-PL" dirty="0" smtClean="0"/>
              <a:t>Przykładowo:</a:t>
            </a:r>
          </a:p>
          <a:p>
            <a:pPr marL="285750" lvl="0" indent="-285750">
              <a:lnSpc>
                <a:spcPct val="150000"/>
              </a:lnSpc>
              <a:buFontTx/>
              <a:buChar char="-"/>
            </a:pPr>
            <a:r>
              <a:rPr lang="x-none" i="1" dirty="0" smtClean="0"/>
              <a:t>Dokumenty </a:t>
            </a:r>
            <a:r>
              <a:rPr lang="x-none" i="1" dirty="0"/>
              <a:t>potwierdzające status prawny i dane wnioskodawcy oraz partnera </a:t>
            </a:r>
            <a:r>
              <a:rPr lang="x-none" i="1" dirty="0" smtClean="0"/>
              <a:t>projektu</a:t>
            </a:r>
            <a:r>
              <a:rPr lang="pl-PL" i="1" dirty="0" smtClean="0"/>
              <a:t>: </a:t>
            </a:r>
            <a:r>
              <a:rPr lang="x-none" dirty="0" smtClean="0"/>
              <a:t>nie </a:t>
            </a:r>
            <a:r>
              <a:rPr lang="x-none" dirty="0"/>
              <a:t>dotyczy JST, nie dotyczy jednostek które znajdują się w KRS, </a:t>
            </a:r>
            <a:r>
              <a:rPr lang="pl-PL" dirty="0"/>
              <a:t> </a:t>
            </a:r>
            <a:r>
              <a:rPr lang="x-none" dirty="0" smtClean="0"/>
              <a:t>lub </a:t>
            </a:r>
            <a:r>
              <a:rPr lang="x-none" dirty="0"/>
              <a:t>ewidencji działalności gospodarczej. </a:t>
            </a:r>
            <a:endParaRPr lang="pl-PL" dirty="0" smtClean="0"/>
          </a:p>
          <a:p>
            <a:pPr marL="285750" lvl="0" indent="-285750">
              <a:lnSpc>
                <a:spcPct val="150000"/>
              </a:lnSpc>
              <a:buFontTx/>
              <a:buChar char="-"/>
            </a:pPr>
            <a:r>
              <a:rPr lang="pl-PL" i="1" dirty="0"/>
              <a:t>Dokumenty potwierdzające otrzymanie pomocy publicznej/pomocy de </a:t>
            </a:r>
            <a:r>
              <a:rPr lang="pl-PL" i="1" dirty="0" err="1"/>
              <a:t>minimis</a:t>
            </a:r>
            <a:r>
              <a:rPr lang="pl-PL" dirty="0"/>
              <a:t> </a:t>
            </a:r>
            <a:br>
              <a:rPr lang="pl-PL" dirty="0"/>
            </a:br>
            <a:r>
              <a:rPr lang="pl-PL" dirty="0"/>
              <a:t>– </a:t>
            </a:r>
            <a:r>
              <a:rPr lang="pl-PL" dirty="0" smtClean="0"/>
              <a:t>nie należy załączać w </a:t>
            </a:r>
            <a:r>
              <a:rPr lang="pl-PL" dirty="0"/>
              <a:t>przypadku projektów </a:t>
            </a:r>
            <a:r>
              <a:rPr lang="pl-PL" dirty="0" smtClean="0"/>
              <a:t>nieobjętych </a:t>
            </a:r>
            <a:r>
              <a:rPr lang="pl-PL" dirty="0"/>
              <a:t>pomocą publiczną/pomocą de </a:t>
            </a:r>
            <a:r>
              <a:rPr lang="pl-PL" dirty="0" err="1" smtClean="0"/>
              <a:t>minimis</a:t>
            </a:r>
            <a:r>
              <a:rPr lang="pl-PL" dirty="0" smtClean="0"/>
              <a:t>.</a:t>
            </a:r>
          </a:p>
          <a:p>
            <a:pPr marL="285750" lvl="0" indent="-285750">
              <a:lnSpc>
                <a:spcPct val="150000"/>
              </a:lnSpc>
              <a:buFontTx/>
              <a:buChar char="-"/>
            </a:pPr>
            <a:r>
              <a:rPr lang="pl-PL" i="1" dirty="0"/>
              <a:t>VAT - formularz oświadczenia do wniosku o dofinansowanie </a:t>
            </a:r>
            <a:r>
              <a:rPr lang="pl-PL" i="1" dirty="0" smtClean="0"/>
              <a:t>– </a:t>
            </a:r>
            <a:r>
              <a:rPr lang="pl-PL" dirty="0" smtClean="0"/>
              <a:t>nie należy załączać, jeśli VAT jest w całości niekwalifikowalny.</a:t>
            </a:r>
          </a:p>
          <a:p>
            <a:pPr marL="285750" lvl="0" indent="-285750">
              <a:lnSpc>
                <a:spcPct val="150000"/>
              </a:lnSpc>
              <a:buFontTx/>
              <a:buChar char="-"/>
            </a:pPr>
            <a:r>
              <a:rPr lang="pl-PL" dirty="0" smtClean="0"/>
              <a:t>Inne: studium wykonalności, pozwolenie na wycinkę drzew i krzewów, mapy inwestycji, załączniki dot. wkładu niepieniężnego, gdy nie dotyczą etc.</a:t>
            </a:r>
            <a:endParaRPr lang="pl-PL" dirty="0"/>
          </a:p>
        </p:txBody>
      </p:sp>
      <p:sp>
        <p:nvSpPr>
          <p:cNvPr id="5" name="Tytuł 2"/>
          <p:cNvSpPr txBox="1">
            <a:spLocks/>
          </p:cNvSpPr>
          <p:nvPr/>
        </p:nvSpPr>
        <p:spPr>
          <a:xfrm>
            <a:off x="539552" y="102110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rgbClr val="009900"/>
                </a:solidFill>
              </a:rPr>
              <a:t>ZAKRES WYPEŁNIANIA DANYCH</a:t>
            </a:r>
            <a:endParaRPr lang="pl-PL" sz="3000" b="1" dirty="0">
              <a:solidFill>
                <a:srgbClr val="009900"/>
              </a:solidFill>
            </a:endParaRPr>
          </a:p>
        </p:txBody>
      </p:sp>
      <p:pic>
        <p:nvPicPr>
          <p:cNvPr id="7" name="Obraz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1845" y="0"/>
            <a:ext cx="5282155" cy="880093"/>
          </a:xfrm>
          <a:prstGeom prst="rect">
            <a:avLst/>
          </a:prstGeom>
        </p:spPr>
      </p:pic>
    </p:spTree>
    <p:extLst>
      <p:ext uri="{BB962C8B-B14F-4D97-AF65-F5344CB8AC3E}">
        <p14:creationId xmlns:p14="http://schemas.microsoft.com/office/powerpoint/2010/main" val="362842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1" id="{586F2D9E-E1E3-445F-B454-EE7D4F1CF8D9}" vid="{F8B81878-C605-4AE4-A7A2-6502FD897338}"/>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Motyw1</Template>
  <TotalTime>7856</TotalTime>
  <Words>1856</Words>
  <Application>Microsoft Office PowerPoint</Application>
  <PresentationFormat>Pokaz na ekranie (4:3)</PresentationFormat>
  <Paragraphs>186</Paragraphs>
  <Slides>29</Slides>
  <Notes>16</Notes>
  <HiddenSlides>0</HiddenSlides>
  <MMClips>0</MMClips>
  <ScaleCrop>false</ScaleCrop>
  <HeadingPairs>
    <vt:vector size="6" baseType="variant">
      <vt:variant>
        <vt:lpstr>Używane czcionki</vt:lpstr>
      </vt:variant>
      <vt:variant>
        <vt:i4>3</vt:i4>
      </vt:variant>
      <vt:variant>
        <vt:lpstr>Motyw</vt:lpstr>
      </vt:variant>
      <vt:variant>
        <vt:i4>5</vt:i4>
      </vt:variant>
      <vt:variant>
        <vt:lpstr>Tytuły slajdów</vt:lpstr>
      </vt:variant>
      <vt:variant>
        <vt:i4>29</vt:i4>
      </vt:variant>
    </vt:vector>
  </HeadingPairs>
  <TitlesOfParts>
    <vt:vector size="37" baseType="lpstr">
      <vt:lpstr>Arial</vt:lpstr>
      <vt:lpstr>Calibri</vt:lpstr>
      <vt:lpstr>Times New Roman</vt:lpstr>
      <vt:lpstr>Motyw1</vt:lpstr>
      <vt:lpstr>Motyw pakietu Office</vt:lpstr>
      <vt:lpstr>1_Motyw pakietu Office</vt:lpstr>
      <vt:lpstr>4_Motyw pakietu Office</vt:lpstr>
      <vt:lpstr>5_Motyw pakietu Office</vt:lpstr>
      <vt:lpstr>INSTRUKCJA WYPEŁNIANIA WNIOSKU O DOFINANSOWANIE W RAMACH EFRR      Szkolenie jest współfinansowane przez Unię Europejską ze środków Europejskiego Funduszu Społecznego w ramach Pomocy Technicznej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Marta Pancerz</cp:lastModifiedBy>
  <cp:revision>607</cp:revision>
  <dcterms:created xsi:type="dcterms:W3CDTF">2015-04-22T07:48:15Z</dcterms:created>
  <dcterms:modified xsi:type="dcterms:W3CDTF">2017-08-16T07:49:09Z</dcterms:modified>
</cp:coreProperties>
</file>