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  <p:sldMasterId id="2147483684" r:id="rId2"/>
  </p:sldMasterIdLst>
  <p:notesMasterIdLst>
    <p:notesMasterId r:id="rId25"/>
  </p:notesMasterIdLst>
  <p:handoutMasterIdLst>
    <p:handoutMasterId r:id="rId26"/>
  </p:handoutMasterIdLst>
  <p:sldIdLst>
    <p:sldId id="574" r:id="rId3"/>
    <p:sldId id="559" r:id="rId4"/>
    <p:sldId id="565" r:id="rId5"/>
    <p:sldId id="560" r:id="rId6"/>
    <p:sldId id="586" r:id="rId7"/>
    <p:sldId id="563" r:id="rId8"/>
    <p:sldId id="562" r:id="rId9"/>
    <p:sldId id="571" r:id="rId10"/>
    <p:sldId id="597" r:id="rId11"/>
    <p:sldId id="572" r:id="rId12"/>
    <p:sldId id="578" r:id="rId13"/>
    <p:sldId id="582" r:id="rId14"/>
    <p:sldId id="583" r:id="rId15"/>
    <p:sldId id="587" r:id="rId16"/>
    <p:sldId id="588" r:id="rId17"/>
    <p:sldId id="598" r:id="rId18"/>
    <p:sldId id="599" r:id="rId19"/>
    <p:sldId id="600" r:id="rId20"/>
    <p:sldId id="601" r:id="rId21"/>
    <p:sldId id="603" r:id="rId22"/>
    <p:sldId id="604" r:id="rId23"/>
    <p:sldId id="556" r:id="rId24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71" autoAdjust="0"/>
    <p:restoredTop sz="92405" autoAdjust="0"/>
  </p:normalViewPr>
  <p:slideViewPr>
    <p:cSldViewPr>
      <p:cViewPr varScale="1">
        <p:scale>
          <a:sx n="104" d="100"/>
          <a:sy n="104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81" d="100"/>
          <a:sy n="81" d="100"/>
        </p:scale>
        <p:origin x="-3978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448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2017-08-03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716"/>
            <a:ext cx="2945448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06" tIns="46003" rIns="92006" bIns="460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448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2017-08-03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6" tIns="46003" rIns="92006" bIns="46003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086" y="4715153"/>
            <a:ext cx="5437506" cy="4466987"/>
          </a:xfrm>
          <a:prstGeom prst="rect">
            <a:avLst/>
          </a:prstGeom>
        </p:spPr>
        <p:txBody>
          <a:bodyPr vert="horz" lIns="92006" tIns="46003" rIns="92006" bIns="46003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716"/>
            <a:ext cx="2945448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06" tIns="46003" rIns="92006" bIns="460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49844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243076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99793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26588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4753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01443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40146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48817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2017-08-03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2017-08-03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2017-08-03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78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86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790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91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6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09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59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3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2017-08-03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37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05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75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2017-08-03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2017-08-03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2017-08-03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2017-08-03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2017-08-03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2017-08-03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2017-08-03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2017-08-03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2017-08-03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560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urostat/ramon/miscellaneous/index.cfm?TargetUrl=DSP_DEGURB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85800" y="905038"/>
            <a:ext cx="7772400" cy="2376263"/>
          </a:xfrm>
        </p:spPr>
        <p:txBody>
          <a:bodyPr>
            <a:normAutofit/>
          </a:bodyPr>
          <a:lstStyle/>
          <a:p>
            <a:r>
              <a:rPr lang="pl-PL" sz="3200" b="1" dirty="0"/>
              <a:t>Zintegrowane Inwestycje Terytorialne</a:t>
            </a:r>
            <a:br>
              <a:rPr lang="pl-PL" sz="3200" b="1" dirty="0"/>
            </a:br>
            <a:r>
              <a:rPr lang="pl-PL" sz="3200" b="1" dirty="0"/>
              <a:t> </a:t>
            </a:r>
            <a:br>
              <a:rPr lang="pl-PL" sz="3200" b="1" dirty="0"/>
            </a:br>
            <a:r>
              <a:rPr lang="pl-PL" sz="3200" b="1" dirty="0"/>
              <a:t>Aglomeracji Wałbrzyskiej</a:t>
            </a:r>
            <a:endParaRPr lang="pl-PL" sz="3200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07504" y="3227416"/>
            <a:ext cx="8640960" cy="3441944"/>
          </a:xfrm>
        </p:spPr>
        <p:txBody>
          <a:bodyPr>
            <a:normAutofit fontScale="77500" lnSpcReduction="20000"/>
          </a:bodyPr>
          <a:lstStyle/>
          <a:p>
            <a:pPr lvl="0" defTabSz="685800">
              <a:lnSpc>
                <a:spcPct val="170000"/>
              </a:lnSpc>
              <a:spcBef>
                <a:spcPts val="750"/>
              </a:spcBef>
              <a:defRPr/>
            </a:pPr>
            <a:r>
              <a:rPr lang="pl-PL" sz="2600" b="1" dirty="0">
                <a:solidFill>
                  <a:srgbClr val="5B9BD5">
                    <a:lumMod val="50000"/>
                  </a:srgbClr>
                </a:solidFill>
              </a:rPr>
              <a:t>Nabór </a:t>
            </a:r>
            <a:r>
              <a:rPr lang="pl-PL" sz="2600" b="1" dirty="0" smtClean="0">
                <a:solidFill>
                  <a:srgbClr val="5B9BD5">
                    <a:lumMod val="50000"/>
                  </a:srgbClr>
                </a:solidFill>
              </a:rPr>
              <a:t>6.1.4 B:                                                                                                                          </a:t>
            </a:r>
            <a:br>
              <a:rPr lang="pl-PL" sz="2600" b="1" dirty="0" smtClean="0">
                <a:solidFill>
                  <a:srgbClr val="5B9BD5">
                    <a:lumMod val="50000"/>
                  </a:srgbClr>
                </a:solidFill>
              </a:rPr>
            </a:br>
            <a:r>
              <a:rPr lang="pl-PL" sz="2600" dirty="0" smtClean="0">
                <a:solidFill>
                  <a:srgbClr val="5B9BD5">
                    <a:lumMod val="50000"/>
                  </a:srgbClr>
                </a:solidFill>
              </a:rPr>
              <a:t>Inwestycje </a:t>
            </a:r>
            <a:r>
              <a:rPr lang="pl-PL" sz="2600" dirty="0">
                <a:solidFill>
                  <a:srgbClr val="5B9BD5">
                    <a:lumMod val="50000"/>
                  </a:srgbClr>
                </a:solidFill>
              </a:rPr>
              <a:t>w infrastrukturę społeczną ZIT AW</a:t>
            </a:r>
          </a:p>
          <a:p>
            <a:pPr lvl="0" defTabSz="685800">
              <a:lnSpc>
                <a:spcPct val="170000"/>
              </a:lnSpc>
              <a:spcBef>
                <a:spcPts val="750"/>
              </a:spcBef>
              <a:defRPr/>
            </a:pPr>
            <a:endParaRPr lang="pl-PL" sz="2400" dirty="0">
              <a:solidFill>
                <a:srgbClr val="5B9BD5">
                  <a:lumMod val="50000"/>
                </a:srgbClr>
              </a:solidFill>
            </a:endParaRPr>
          </a:p>
          <a:p>
            <a:pPr marL="180340" lvl="0" indent="-180340" algn="just">
              <a:lnSpc>
                <a:spcPct val="115000"/>
              </a:lnSpc>
            </a:pPr>
            <a:r>
              <a:rPr lang="pl-PL" sz="2600" b="1" kern="150" dirty="0">
                <a:solidFill>
                  <a:prstClr val="black"/>
                </a:solidFill>
                <a:ea typeface="SimSun"/>
                <a:cs typeface="Tahoma"/>
              </a:rPr>
              <a:t>	</a:t>
            </a:r>
            <a:r>
              <a:rPr lang="pl-PL" sz="2600" b="1" kern="150" dirty="0" smtClean="0">
                <a:solidFill>
                  <a:prstClr val="black"/>
                </a:solidFill>
                <a:ea typeface="SimSun"/>
                <a:cs typeface="Tahoma"/>
              </a:rPr>
              <a:t>	</a:t>
            </a:r>
            <a:r>
              <a:rPr lang="pl-PL" sz="2600" b="1" kern="150" dirty="0" smtClean="0">
                <a:solidFill>
                  <a:prstClr val="black"/>
                </a:solidFill>
                <a:ea typeface="SimSun"/>
                <a:cs typeface="Tahoma"/>
              </a:rPr>
              <a:t>Zmiana </a:t>
            </a:r>
            <a:r>
              <a:rPr lang="pl-PL" sz="2600" b="1" kern="150" dirty="0">
                <a:solidFill>
                  <a:prstClr val="black"/>
                </a:solidFill>
                <a:ea typeface="SimSun"/>
                <a:cs typeface="Tahoma"/>
              </a:rPr>
              <a:t>sposobu użytkowania, budowa, remont, przebudowa, rozbudowa, wyposażenie budynków infrastruktury: domów pomocy społecznej, placówek zapewniających całodobową opiekę osobom niepełnosprawnym, przewlekle chorym lub osobom w podeszłym wieku</a:t>
            </a:r>
            <a:endParaRPr lang="pl-PL" sz="2600" b="1" i="1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endParaRPr lang="pl-PL" b="1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pl-PL" sz="1600" b="1" dirty="0" smtClean="0">
                <a:solidFill>
                  <a:prstClr val="black"/>
                </a:solidFill>
              </a:rPr>
              <a:t>Wałbrzych 18.08.2017 r.</a:t>
            </a:r>
            <a:endParaRPr lang="pl-PL" sz="1600" b="1" dirty="0">
              <a:solidFill>
                <a:prstClr val="black"/>
              </a:solidFill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2" y="260648"/>
            <a:ext cx="4248018" cy="4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9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958950"/>
              </p:ext>
            </p:extLst>
          </p:nvPr>
        </p:nvGraphicFramePr>
        <p:xfrm>
          <a:off x="107504" y="1052736"/>
          <a:ext cx="8784977" cy="5544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532"/>
                <a:gridCol w="1403676"/>
                <a:gridCol w="5256584"/>
                <a:gridCol w="1656185"/>
              </a:tblGrid>
              <a:tr h="499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Nazwa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Definicja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Opis znaczenia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5044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pl-PL" sz="140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Koncepcja funkcjonowania placówki </a:t>
                      </a: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W ramach kryterium weryfikowane jest, czy Wnioskodawca posiada Koncepcję funkcjonowania placówki/placówek/oddziałów i czy Koncepcja ta w wiarygodny sposób wskazuje zasadność  zaplanowanych działań w ramach projektu (powstanie/funkcjonowanie placówki)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Poprzez Koncepcję funkcjonowania placówki/placówek/oddziałów rozumie się dokument określający co najmniej: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analizę potrzeb oraz analizę trendów demograficznych w ujęciu terytorialnym</a:t>
                      </a: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uwzględnienie aspektu nasilenia problemów wykluczenia społecznego w ujęciu terytorialnym);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opis planowanych grup docelowych i ich potrzeb;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plan działania, sposób funkcjonowania i organizacji placówki, w  tym: </a:t>
                      </a:r>
                    </a:p>
                    <a:p>
                      <a:pPr marL="167005" algn="just"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a) strukturę zatrudnienia i zakres świadczonych usług przez poszczególne grupy personelu; </a:t>
                      </a:r>
                    </a:p>
                    <a:p>
                      <a:pPr marL="167005" algn="just"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b) planowaną do stworzenia liczbę miejsc całodobowego lub dziennego pobytu;</a:t>
                      </a:r>
                    </a:p>
                    <a:p>
                      <a:pPr marL="167005" algn="just"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c) planowane działania placówki na rzecz jej klientów.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odniesienie się do niefinansowania infrastruktury opieki instytucjonalnej;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odniesienie się do finansowania tożsamych usług świadczonych już w lokalnej społeczności przez inne placówki;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opis polityki cenowej wspieranej placówki.</a:t>
                      </a:r>
                    </a:p>
                    <a:p>
                      <a:pPr algn="just"/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Koncepcja funkcjonowania placówki jest zgodna z obowiązującymi aktami prawnymi dotyczącymi realizowanej inwestycji i stanowić będzie załącznik do wniosku o dofinansowanie. Musi być ona oddzielna dla każdej tworzonej placówki i zawierać wskazane minimum (strukturę ramową).</a:t>
                      </a:r>
                      <a:endParaRPr lang="pl-PL" sz="1300" dirty="0" smtClean="0">
                        <a:effectLst/>
                        <a:ea typeface="Times New Roma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Tak/Nie</a:t>
                      </a:r>
                      <a:endParaRPr lang="pl-PL" sz="13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3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obligatoryjne</a:t>
                      </a:r>
                      <a:endParaRPr lang="pl-PL" sz="13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(spełnienie jest niezbędne dla możliwości otrzymania dofinansowania)</a:t>
                      </a:r>
                      <a:endParaRPr lang="pl-PL" sz="13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Niespełnienie kryterium oznacza</a:t>
                      </a:r>
                      <a:r>
                        <a:rPr lang="pl-PL" sz="13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odrzucenie wniosku</a:t>
                      </a:r>
                      <a:endParaRPr lang="pl-PL" sz="13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227" y="236708"/>
            <a:ext cx="4248018" cy="4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189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979198"/>
              </p:ext>
            </p:extLst>
          </p:nvPr>
        </p:nvGraphicFramePr>
        <p:xfrm>
          <a:off x="-5649" y="1124744"/>
          <a:ext cx="8748972" cy="52276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177"/>
                <a:gridCol w="1839687"/>
                <a:gridCol w="4580343"/>
                <a:gridCol w="1999765"/>
              </a:tblGrid>
              <a:tr h="771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Nazwa kryterium</a:t>
                      </a:r>
                      <a:endParaRPr lang="pl-PL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Definicja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Opis znaczenia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455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Integracja społeczna/Aktywizacja społeczno-zawodowa</a:t>
                      </a: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ramach kryterium weryfikowane jest, czy projekt zakłada wsparcie infrastruktury w powiązaniu z procesem integracji społecznej lub aktywizacji społeczno-zawodowej tj. właściwym zindywidualizowanym i kompleksowym programem, mającym na celu usamodzielnienie ekonomiczne osób zagrożonych wykluczeniem społecznym lub ubóstwem (w przypadku noclegowni i domów dla bezdomnych w powiązaniu z programem wychodzenia z bezdomności).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Powyższe wynika z przedstawionej Koncepcji funkcjonowania placówki.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Kryterium weryfikowane na podstawie zapisów wniosku o dofinansowanie projektu.</a:t>
                      </a:r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Tak/Nie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obligatoryjne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(spełnienie jest niezbędne dla możliwości otrzymania dofinansowania)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Niespełnienie kryterium 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oznacza</a:t>
                      </a:r>
                      <a:r>
                        <a:rPr lang="pl-PL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odrzucenie 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wniosku</a:t>
                      </a: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201930" algn="ctr"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982" y="299098"/>
            <a:ext cx="4248018" cy="4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3076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846836"/>
              </p:ext>
            </p:extLst>
          </p:nvPr>
        </p:nvGraphicFramePr>
        <p:xfrm>
          <a:off x="395535" y="902549"/>
          <a:ext cx="8568953" cy="5328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11"/>
                <a:gridCol w="1919254"/>
                <a:gridCol w="4234070"/>
                <a:gridCol w="1958618"/>
              </a:tblGrid>
              <a:tr h="161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Nazwa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Opis znaczenia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5153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Realizacja projektu na obszarach wiejskich</a:t>
                      </a: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b="1" kern="1200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b="1" kern="1200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ramach tego kryterium weryfikowane jest, czy projekt jest realizowany na obszarze wiejskim.</a:t>
                      </a:r>
                      <a:endParaRPr lang="pl-PL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Projekt:</a:t>
                      </a:r>
                      <a:endParaRPr lang="pl-PL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A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realizowany w całości na obszarze wiejskim – 2 pkt.;</a:t>
                      </a:r>
                      <a:endParaRPr lang="pl-PL" sz="1400" dirty="0" smtClean="0">
                        <a:effectLst/>
                        <a:latin typeface="Wingdings" panose="05000000000000000000" pitchFamily="2" charset="2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A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realizowany w części na obszarze wiejskim – 1 pkt;</a:t>
                      </a:r>
                      <a:endParaRPr lang="pl-PL" sz="1400" dirty="0" smtClean="0">
                        <a:effectLst/>
                        <a:latin typeface="Wingdings" panose="05000000000000000000" pitchFamily="2" charset="2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A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 jest realizowany na obszarze wiejskim – 0 pkt.</a:t>
                      </a:r>
                      <a:endParaRPr lang="pl-PL" sz="1400" dirty="0" smtClean="0">
                        <a:effectLst/>
                        <a:latin typeface="Wingdings" panose="05000000000000000000" pitchFamily="2" charset="2"/>
                        <a:ea typeface="Times New Roman" panose="02020603050405020304" pitchFamily="18" charset="0"/>
                      </a:endParaRPr>
                    </a:p>
                    <a:p>
                      <a:pPr marL="165735"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Obszar wiejski, definiowany zgodnie z załącznikiem nr 1 do Rozporządzenia Wykonawczego Komisji (UE) NR 215/2014 z dnia 7 marca 2014 r., to obszar o małej gęstości zaludnienia (kod 03) [zgodnie ze stopniem urbanizacji ujętym w klasyfikacji DEGURBA obszary słabo zaludnione to obszary, na których więcej niż 50% populacji zamieszkuje tereny wiejskie (tj. gminy, które zostały przyporządkowane do kategorii 3 klasyfikacji DEGURBA)]. Zestawienie gmin, zamieszczone na stronie internetowej EUROSTAT: </a:t>
                      </a:r>
                      <a:r>
                        <a:rPr lang="pl-PL" sz="1400" u="sng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http://ec.europa.eu/eurostat/ramon/miscellaneous/index.cfm?TargetUrl=DSP_DEGURBA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wskazane zostanie w Regulaminie konkursu.</a:t>
                      </a:r>
                      <a:endParaRPr lang="pl-PL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Kryterium weryfikowane na podstawie zapisów wniosku o dofinansowanie projektu.</a:t>
                      </a:r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201930" algn="ctr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ea typeface="Times New Roman"/>
                        <a:cs typeface="Arial"/>
                      </a:endParaRPr>
                    </a:p>
                    <a:p>
                      <a:pPr marL="201930"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ea typeface="Times New Roman"/>
                          <a:cs typeface="Arial"/>
                        </a:rPr>
                        <a:t>0 – 2 pkt.</a:t>
                      </a:r>
                    </a:p>
                    <a:p>
                      <a:pPr marL="201930" algn="ctr"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ea typeface="Times New Roman"/>
                        <a:cs typeface="Arial"/>
                      </a:endParaRPr>
                    </a:p>
                    <a:p>
                      <a:pPr marL="201930"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ea typeface="Times New Roman"/>
                          <a:cs typeface="Arial"/>
                        </a:rPr>
                        <a:t>(0 punktów w kryterium nie oznacza odrzucenia wniosku)</a:t>
                      </a:r>
                    </a:p>
                    <a:p>
                      <a:pPr marL="201930" algn="ctr"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32290"/>
            <a:ext cx="4248018" cy="4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5259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352795"/>
              </p:ext>
            </p:extLst>
          </p:nvPr>
        </p:nvGraphicFramePr>
        <p:xfrm>
          <a:off x="441665" y="1340768"/>
          <a:ext cx="7969144" cy="47590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022"/>
                <a:gridCol w="1918846"/>
                <a:gridCol w="4218957"/>
                <a:gridCol w="1406319"/>
              </a:tblGrid>
              <a:tr h="52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Nazwa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Definicja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Opis znaczenia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268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/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Projekt rewitalizacyjny/</a:t>
                      </a:r>
                    </a:p>
                    <a:p>
                      <a:pPr algn="ctr"/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przedsięwzięcie rewitalizacyjne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ramach kryterium weryfikowane jest, czy projekt rewitalizacyjny/ przedsięwzięcie rewitalizacyjne wynika zobowiązującego (na dzień składania wniosku o dofinansowanie) programu rewitalizacji (tj. znajduje się na „Liście B”) znajdującego się w prowadzonym przez IZ RPO WD wykazie programów rewitalizacji.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Projekt: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00000A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wynika z programu rewitalizacji 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znajduje się w prowadzonym przez IZ RPO WD wykazie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programów rewitalizacji – 2 pkt.;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Clr>
                          <a:srgbClr val="00000A"/>
                        </a:buClr>
                        <a:buFont typeface="Wingdings" panose="05000000000000000000" pitchFamily="2" charset="2"/>
                        <a:buNone/>
                      </a:pPr>
                      <a:endParaRPr lang="pl-PL" sz="1600" dirty="0" smtClean="0">
                        <a:effectLst/>
                        <a:latin typeface="Wingdings" panose="05000000000000000000" pitchFamily="2" charset="2"/>
                        <a:ea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 wynika z programu rewitalizacji 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nie znajduje się w prowadzonym przez IZ RPO WD wykazie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programów rewitalizacji – 0 pkt.</a:t>
                      </a: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0 – 2 pkt.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(0 punktów w kryterium nie oznacza odrzucenia wniosku)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982" y="291910"/>
            <a:ext cx="4248018" cy="4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388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022222"/>
              </p:ext>
            </p:extLst>
          </p:nvPr>
        </p:nvGraphicFramePr>
        <p:xfrm>
          <a:off x="467544" y="1111505"/>
          <a:ext cx="8314065" cy="5281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417"/>
                <a:gridCol w="1644815"/>
                <a:gridCol w="4758645"/>
                <a:gridCol w="1467188"/>
              </a:tblGrid>
              <a:tr h="453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Nazwa kryterium</a:t>
                      </a:r>
                      <a:endParaRPr lang="pl-PL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Definicja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Opis znaczenia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791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endParaRPr lang="pl-PL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 realizowany na obszarach szczególnie dotkniętych ubóstwem</a:t>
                      </a: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ramach kryterium przyznawane są punkty w zależności od poziomu zamożności gminy, na terenie której zlokalizowany będzie projekt. Poziom zamożności gminy będzie liczony za pomocą wskaźnika G.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Poziom wskaźnika G został wyliczony przez MF wg zasad określonych zgodnie z  art. 20 ust. 4 ustawy z dnia 13  listopada 2003 r. o dochodach jednostek samorządu terytorialnego. Podstawą do wyliczenia wskaźnika były dane o dochodach podatkowych za 2014 r. wg stanu na 30 czerwca 2015 r. a gminy podzielone zostały na 5 grup w zależności od wartości wskaźnika G (średnia wartość wskaźnika G dla gmin województwa dolnośląskiego wyniosła 1 491,64 zł) 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Ocena kryterium przeprowadzona jest odwrotnie do wartości wskaźnika, tzn. największą liczbę punktów otrzymają projekty z grupy o najniższych wartościach wskaźnika G.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0 – 4 pkt.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(0 punktów w kryterium nie oznacza odrzucenia wniosku)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932" y="276552"/>
            <a:ext cx="4248018" cy="4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6034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405051"/>
              </p:ext>
            </p:extLst>
          </p:nvPr>
        </p:nvGraphicFramePr>
        <p:xfrm>
          <a:off x="467544" y="1324048"/>
          <a:ext cx="8314065" cy="5194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417"/>
                <a:gridCol w="1572807"/>
                <a:gridCol w="5040560"/>
                <a:gridCol w="1257281"/>
              </a:tblGrid>
              <a:tr h="451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Nazwa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Definicja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Opis znaczenia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580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endParaRPr lang="pl-PL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Projekt zlokalizowany w gminie z grupy: 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A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poniżej 70% średniej wartości wskaźnika G – 4 pkt.</a:t>
                      </a:r>
                      <a:endParaRPr lang="pl-PL" sz="1600" dirty="0" smtClean="0">
                        <a:effectLst/>
                        <a:latin typeface="Wingdings" panose="05000000000000000000" pitchFamily="2" charset="2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A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powyżej 70% do 80% średniej wartości wskaźnika G 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3 pkt.; </a:t>
                      </a:r>
                      <a:endParaRPr lang="pl-PL" sz="1600" dirty="0" smtClean="0">
                        <a:effectLst/>
                        <a:latin typeface="Wingdings" panose="05000000000000000000" pitchFamily="2" charset="2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A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powyżej 80% do 90% średniej wartości wskaźnika G 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2 pkt.;</a:t>
                      </a:r>
                      <a:endParaRPr lang="pl-PL" sz="1600" dirty="0" smtClean="0">
                        <a:effectLst/>
                        <a:latin typeface="Wingdings" panose="05000000000000000000" pitchFamily="2" charset="2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A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powyżej 90% do 100% średniej wartości wskaźnika G 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1 pkt.;</a:t>
                      </a:r>
                      <a:endParaRPr lang="pl-PL" sz="1600" dirty="0" smtClean="0">
                        <a:effectLst/>
                        <a:latin typeface="Wingdings" panose="05000000000000000000" pitchFamily="2" charset="2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A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powyżej 100% średniej wartości wskaźnika G 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0 pkt.</a:t>
                      </a:r>
                      <a:endParaRPr lang="pl-PL" sz="1600" dirty="0" smtClean="0">
                        <a:effectLst/>
                        <a:latin typeface="Wingdings" panose="05000000000000000000" pitchFamily="2" charset="2"/>
                        <a:ea typeface="Times New Roman" panose="02020603050405020304" pitchFamily="18" charset="0"/>
                      </a:endParaRPr>
                    </a:p>
                    <a:p>
                      <a:pPr marL="165735"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Kryterium weryfikowane na podstawie zapisów wniosku o  dofinansowanie projektu. 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Wartość  wskaźnika G wraz z podziałem procentowym zostanie wskazana w regulaminie konkursu. 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przypadku projektów partnerskich, projektów realizowanych na obszarach kilku gmin, liczba punktów będzie średnią wyliczoną na podstawie danych dla poszczególnych partnerów.</a:t>
                      </a:r>
                    </a:p>
                    <a:p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Przykład: Projekt jest realizowany (przez dwóch partnerów) – w gminie A, w której średnia wartość wskaźnika G wynosi poniżej 70% (I grupa – 4 pkt.) oraz w gminie B, średnia wartość wskaźnika G wynosi powyżej 90% (IV grupa – 1 pkt.) – w takim przypadku projekt otrzyma 2,5 pkt. ((4 pkt. + 1 pkt.)/2 = 2,5 pkt.).</a:t>
                      </a: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982" y="260831"/>
            <a:ext cx="4248018" cy="4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5571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 fontScale="92500" lnSpcReduction="10000"/>
          </a:bodyPr>
          <a:lstStyle/>
          <a:p>
            <a:pPr algn="just"/>
            <a:endParaRPr lang="pl-PL" sz="1600" b="1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r>
              <a:rPr lang="pl-PL" sz="2600" b="1" u="sng" dirty="0" smtClean="0"/>
              <a:t>Kryteria oceny zgodności projektów ze strategią </a:t>
            </a:r>
          </a:p>
          <a:p>
            <a:pPr algn="ctr"/>
            <a:endParaRPr lang="pl-PL" sz="3600" b="1" u="sng" dirty="0" smtClean="0"/>
          </a:p>
          <a:p>
            <a:pPr algn="ctr">
              <a:lnSpc>
                <a:spcPct val="170000"/>
              </a:lnSpc>
            </a:pPr>
            <a:r>
              <a:rPr lang="pl-PL" sz="2600" dirty="0" smtClean="0"/>
              <a:t>W naborach dla ZIT AW – </a:t>
            </a:r>
            <a:r>
              <a:rPr lang="pl-PL" sz="2600" dirty="0" smtClean="0">
                <a:solidFill>
                  <a:schemeClr val="tx2"/>
                </a:solidFill>
              </a:rPr>
              <a:t>31 pkt.</a:t>
            </a:r>
          </a:p>
          <a:p>
            <a:pPr>
              <a:buFontTx/>
              <a:buChar char="-"/>
            </a:pPr>
            <a:endParaRPr lang="pl-PL" sz="1600" b="1" u="sng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endParaRPr lang="pl-PL" sz="1600" dirty="0" smtClean="0"/>
          </a:p>
          <a:p>
            <a:endParaRPr lang="pl-PL" sz="1600" b="1" dirty="0"/>
          </a:p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 smtClean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982" y="188640"/>
            <a:ext cx="4248018" cy="4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4131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Prostokąt 2"/>
          <p:cNvSpPr>
            <a:spLocks noChangeArrowheads="1"/>
          </p:cNvSpPr>
          <p:nvPr/>
        </p:nvSpPr>
        <p:spPr bwMode="auto">
          <a:xfrm>
            <a:off x="0" y="928670"/>
            <a:ext cx="8929718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1400" b="1" dirty="0"/>
              <a:t>Kryteria </a:t>
            </a:r>
            <a:r>
              <a:rPr lang="pl-PL" altLang="pl-PL" sz="1400" b="1" dirty="0" smtClean="0"/>
              <a:t>oceny </a:t>
            </a:r>
            <a:r>
              <a:rPr lang="pl-PL" altLang="pl-PL" sz="1400" b="1" dirty="0"/>
              <a:t>zgodności projektu ze Strategią ZIT </a:t>
            </a:r>
            <a:r>
              <a:rPr lang="pl-PL" altLang="pl-PL" sz="1400" b="1" dirty="0" smtClean="0"/>
              <a:t>AW </a:t>
            </a:r>
            <a:r>
              <a:rPr lang="pl-PL" altLang="pl-PL" sz="1400" b="1" dirty="0"/>
              <a:t>– </a:t>
            </a:r>
            <a:r>
              <a:rPr lang="pl-PL" altLang="pl-PL" sz="1400" b="1" dirty="0" smtClean="0"/>
              <a:t>50</a:t>
            </a:r>
            <a:r>
              <a:rPr lang="pl-PL" altLang="pl-PL" sz="1400" b="1" dirty="0"/>
              <a:t>% wszystkich możliwych punktów</a:t>
            </a:r>
            <a:r>
              <a:rPr lang="pl-PL" altLang="pl-PL" dirty="0"/>
              <a:t>	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874359"/>
              </p:ext>
            </p:extLst>
          </p:nvPr>
        </p:nvGraphicFramePr>
        <p:xfrm>
          <a:off x="107505" y="1379920"/>
          <a:ext cx="8856983" cy="356124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60039"/>
                <a:gridCol w="4464496"/>
                <a:gridCol w="1584176"/>
                <a:gridCol w="1368152"/>
                <a:gridCol w="1080120"/>
              </a:tblGrid>
              <a:tr h="119821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Lp.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</a:rPr>
                        <a:t>Nazwa </a:t>
                      </a:r>
                      <a:r>
                        <a:rPr lang="pl-PL" sz="1800" kern="50" dirty="0">
                          <a:effectLst/>
                        </a:rPr>
                        <a:t>kryterium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Opis znaczenia kryterium 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50" dirty="0" smtClean="0">
                          <a:effectLst/>
                        </a:rPr>
                        <a:t>Maksymalna liczba punktów</a:t>
                      </a:r>
                      <a:endParaRPr lang="pl-PL" sz="18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Waga kryterium 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70759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</a:rPr>
                        <a:t>3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>
                          <a:effectLst/>
                          <a:latin typeface="+mn-lt"/>
                        </a:rPr>
                        <a:t>Wpływ projektu na realizację </a:t>
                      </a: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  Strategii  ZIT AW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punktów oznacza odrzucenie wniosku!</a:t>
                      </a:r>
                      <a:endParaRPr lang="pl-PL" sz="1800" b="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8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8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 15,50 pkt.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50 %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103629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Wpływ realizacji projektu na realizację wartości docelowej wskaźników monitoringu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realizacji celów Strategii ZIT wynikających z Porozumienia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8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800" b="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8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12,40 pkt.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61914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>
                          <a:effectLst/>
                          <a:latin typeface="+mn-lt"/>
                        </a:rPr>
                        <a:t>Komplementarny charakter projektu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8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8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pl-PL" sz="1800" b="0" dirty="0" smtClean="0">
                          <a:effectLst/>
                          <a:latin typeface="+mn-lt"/>
                        </a:rPr>
                        <a:t>3,10 pkt.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 10 %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59485" y="5085184"/>
            <a:ext cx="8501122" cy="1338828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kern="50" dirty="0" smtClean="0">
                <a:solidFill>
                  <a:schemeClr val="bg1"/>
                </a:solidFill>
                <a:latin typeface="+mn-lt"/>
              </a:rPr>
              <a:t>UWAGA!!!                                                                                                                                                          Projekt musi otrzymać min.  4,65 pkt.  (tj. 15% możliwej do uzyskania oceny maksymalnej), niespełnienie oznacza odrzucenie wniosku.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108" y="297941"/>
            <a:ext cx="4248018" cy="4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6283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571472" y="1142984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2000" b="1" dirty="0" smtClean="0"/>
              <a:t>Kryterium 1: </a:t>
            </a:r>
            <a:r>
              <a:rPr lang="pl-PL" sz="2000" b="1" kern="50" dirty="0" smtClean="0">
                <a:solidFill>
                  <a:prstClr val="black"/>
                </a:solidFill>
              </a:rPr>
              <a:t>Wpływ projektu na realizację Strategii ZIT AW</a:t>
            </a:r>
            <a:endParaRPr lang="pl-PL" sz="20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71472" y="1785926"/>
            <a:ext cx="8215370" cy="280076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77800" indent="-177800" algn="just"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bg1"/>
                </a:solidFill>
              </a:rPr>
              <a:t>sprawdzana będzie </a:t>
            </a:r>
            <a:r>
              <a:rPr lang="pl-PL" sz="2000" b="1" dirty="0" smtClean="0">
                <a:solidFill>
                  <a:schemeClr val="bg1"/>
                </a:solidFill>
              </a:rPr>
              <a:t>zbieżność zapisów </a:t>
            </a:r>
            <a:r>
              <a:rPr lang="pl-PL" sz="2000" dirty="0" smtClean="0">
                <a:solidFill>
                  <a:schemeClr val="bg1"/>
                </a:solidFill>
              </a:rPr>
              <a:t>we wniosku aplikacyjnym z zapisami Strategii ZIT AW;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20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bg1"/>
                </a:solidFill>
              </a:rPr>
              <a:t>weryfikowany będzie </a:t>
            </a:r>
            <a:r>
              <a:rPr lang="pl-PL" sz="2000" b="1" dirty="0" smtClean="0">
                <a:solidFill>
                  <a:schemeClr val="bg1"/>
                </a:solidFill>
              </a:rPr>
              <a:t>faktyczny wpływ zaproponowanych działań </a:t>
            </a:r>
            <a:r>
              <a:rPr lang="pl-PL" sz="2000" dirty="0" smtClean="0">
                <a:solidFill>
                  <a:schemeClr val="bg1"/>
                </a:solidFill>
              </a:rPr>
              <a:t>na  minimalizację negatywnych zjawisk opisanych w Strategii ZIT  AW;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20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bg1"/>
                </a:solidFill>
              </a:rPr>
              <a:t>ocena na podstawie </a:t>
            </a:r>
            <a:r>
              <a:rPr lang="pl-PL" sz="2000" dirty="0">
                <a:solidFill>
                  <a:schemeClr val="bg1"/>
                </a:solidFill>
              </a:rPr>
              <a:t>2</a:t>
            </a:r>
            <a:r>
              <a:rPr lang="pl-PL" sz="2000" dirty="0" smtClean="0">
                <a:solidFill>
                  <a:schemeClr val="bg1"/>
                </a:solidFill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</a:rPr>
              <a:t>podkryteriów</a:t>
            </a:r>
            <a:r>
              <a:rPr lang="pl-PL" sz="2000" dirty="0" smtClean="0">
                <a:solidFill>
                  <a:schemeClr val="bg1"/>
                </a:solidFill>
              </a:rPr>
              <a:t> szczegółowych.</a:t>
            </a:r>
          </a:p>
          <a:p>
            <a:pPr marL="177800" indent="-177800" algn="just"/>
            <a:endParaRPr lang="pl-PL" sz="160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53470" y="4941168"/>
            <a:ext cx="8215370" cy="1272143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pl-PL" sz="2000" b="1" kern="50" dirty="0" smtClean="0">
                <a:solidFill>
                  <a:schemeClr val="bg1"/>
                </a:solidFill>
                <a:latin typeface="+mn-lt"/>
              </a:rPr>
              <a:t>Ocena wpływu projektu na realizację  Strategii ZIT AW: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2000" kern="50" dirty="0" smtClean="0">
                <a:solidFill>
                  <a:schemeClr val="bg1"/>
                </a:solidFill>
                <a:latin typeface="+mn-lt"/>
              </a:rPr>
              <a:t>ma charakter </a:t>
            </a:r>
            <a:r>
              <a:rPr lang="pl-PL" sz="2000" b="1" kern="50" dirty="0" smtClean="0">
                <a:solidFill>
                  <a:schemeClr val="bg1"/>
                </a:solidFill>
                <a:latin typeface="+mn-lt"/>
              </a:rPr>
              <a:t>opisowy</a:t>
            </a:r>
            <a:r>
              <a:rPr lang="pl-PL" sz="2000" kern="50" dirty="0" smtClean="0">
                <a:solidFill>
                  <a:schemeClr val="bg1"/>
                </a:solidFill>
                <a:latin typeface="+mn-lt"/>
              </a:rPr>
              <a:t>;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2000" kern="5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l-PL" sz="20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będzie zawierała </a:t>
            </a:r>
            <a:r>
              <a:rPr lang="pl-PL" sz="2000" b="1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szczegółowe uzasadnienie </a:t>
            </a:r>
            <a:r>
              <a:rPr lang="pl-PL" sz="20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dla przyznanej liczby punktów.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871" y="188640"/>
            <a:ext cx="4248018" cy="4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7164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571472" y="1000108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2000" b="1" dirty="0" smtClean="0"/>
              <a:t>Kryterium 1: </a:t>
            </a:r>
            <a:r>
              <a:rPr lang="pl-PL" sz="2000" b="1" kern="50" dirty="0" smtClean="0">
                <a:solidFill>
                  <a:prstClr val="black"/>
                </a:solidFill>
              </a:rPr>
              <a:t>Wpływ projektu na realizację Strategii ZIT AW – c.d</a:t>
            </a:r>
            <a:r>
              <a:rPr lang="pl-PL" sz="1600" b="1" kern="50" dirty="0" smtClean="0">
                <a:solidFill>
                  <a:prstClr val="black"/>
                </a:solidFill>
              </a:rPr>
              <a:t>.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191056"/>
              </p:ext>
            </p:extLst>
          </p:nvPr>
        </p:nvGraphicFramePr>
        <p:xfrm>
          <a:off x="107504" y="1341933"/>
          <a:ext cx="8928546" cy="489538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5040560"/>
                <a:gridCol w="3887986"/>
              </a:tblGrid>
              <a:tr h="6272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err="1" smtClean="0"/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Punktacja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209254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1.1  Realizacja projektu na obszarze gmin w których</a:t>
                      </a:r>
                      <a:r>
                        <a:rPr lang="pl-PL" sz="1600" baseline="0" dirty="0" smtClean="0"/>
                        <a:t> zgodnie z przeprowadzoną diagnozą zidentyfikowano strategiczne potrzeby inwestycyjne w zakresie infrastruktury społecznej.</a:t>
                      </a:r>
                    </a:p>
                    <a:p>
                      <a:pPr algn="ctr"/>
                      <a:endParaRPr lang="pl-PL" sz="1600" baseline="0" dirty="0" smtClean="0"/>
                    </a:p>
                    <a:p>
                      <a:pPr algn="ctr"/>
                      <a:r>
                        <a:rPr lang="pl-PL" sz="1600" baseline="0" dirty="0" smtClean="0"/>
                        <a:t> </a:t>
                      </a:r>
                      <a:r>
                        <a:rPr lang="pl-PL" sz="1600" i="1" baseline="0" dirty="0" smtClean="0"/>
                        <a:t>zgodność ze Strategią ZIT w zakresie terytorialnego wsparcia w obszarze Priorytetu 2.8</a:t>
                      </a:r>
                      <a:endParaRPr lang="pl-PL" sz="16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Nie – 0 pkt.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Tak – 10,5 pkt.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887630">
                <a:tc>
                  <a:txBody>
                    <a:bodyPr/>
                    <a:lstStyle/>
                    <a:p>
                      <a:pPr algn="ctr"/>
                      <a:r>
                        <a:rPr lang="pl-PL" sz="1600" baseline="0" dirty="0" smtClean="0"/>
                        <a:t>1.2. Wpływ projektu na rozwiązanie/minimalizację problemów w zakresie infrastruktury społecznej zdiagnozowanych w obszarze problemowym opieka społeczna w sferze społecznej Strategii ZIT AW.</a:t>
                      </a:r>
                    </a:p>
                    <a:p>
                      <a:pPr algn="ctr"/>
                      <a:endParaRPr lang="pl-PL" sz="1600" baseline="0" dirty="0" smtClean="0"/>
                    </a:p>
                    <a:p>
                      <a:pPr algn="ctr"/>
                      <a:r>
                        <a:rPr lang="pl-PL" sz="1600" b="0" i="1" dirty="0" smtClean="0">
                          <a:solidFill>
                            <a:schemeClr val="tx1"/>
                          </a:solidFill>
                        </a:rPr>
                        <a:t>weryfikacja zgodności z częścią diagnostyczną Strategii ZIT w obszarze sfery społecznej</a:t>
                      </a:r>
                      <a:endParaRPr lang="pl-PL" sz="16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Nie przyczynia się  – 0 pkt.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 smtClean="0"/>
                        <a:t>Przyczynia się </a:t>
                      </a:r>
                      <a:r>
                        <a:rPr lang="pl-PL" sz="1600" dirty="0" smtClean="0"/>
                        <a:t>– 5 pkt.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794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982" y="260648"/>
            <a:ext cx="4248018" cy="4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2365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539750" y="1196752"/>
            <a:ext cx="8064500" cy="489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395536" y="1052736"/>
            <a:ext cx="8352928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sz="2000" b="1" dirty="0" smtClean="0">
              <a:solidFill>
                <a:prstClr val="black"/>
              </a:solidFill>
            </a:endParaRPr>
          </a:p>
          <a:p>
            <a:pPr algn="ctr" eaLnBrk="1" hangingPunct="1"/>
            <a:r>
              <a:rPr lang="pl-PL" sz="2400" b="1" dirty="0" smtClean="0">
                <a:solidFill>
                  <a:prstClr val="black"/>
                </a:solidFill>
              </a:rPr>
              <a:t>Kryteria specyficzne dla naboru wniosków </a:t>
            </a:r>
            <a:br>
              <a:rPr lang="pl-PL" sz="2400" b="1" dirty="0" smtClean="0">
                <a:solidFill>
                  <a:prstClr val="black"/>
                </a:solidFill>
              </a:rPr>
            </a:br>
            <a:r>
              <a:rPr lang="pl-PL" sz="2400" b="1" dirty="0" smtClean="0">
                <a:solidFill>
                  <a:prstClr val="black"/>
                </a:solidFill>
              </a:rPr>
              <a:t>o dofinansowanie </a:t>
            </a:r>
            <a:br>
              <a:rPr lang="pl-PL" sz="2400" b="1" dirty="0" smtClean="0">
                <a:solidFill>
                  <a:prstClr val="black"/>
                </a:solidFill>
              </a:rPr>
            </a:br>
            <a:r>
              <a:rPr lang="pl-PL" sz="2400" b="1" dirty="0" smtClean="0">
                <a:solidFill>
                  <a:prstClr val="black"/>
                </a:solidFill>
              </a:rPr>
              <a:t>w trybie konkursowym </a:t>
            </a:r>
            <a:endParaRPr lang="pl-PL" altLang="pl-PL" sz="2400" b="1" dirty="0" smtClean="0"/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pl-PL" sz="20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pl-PL" sz="2000" b="1" dirty="0" smtClean="0">
                <a:latin typeface="+mn-lt"/>
                <a:cs typeface="Arial" panose="020B0604020202020204" pitchFamily="34" charset="0"/>
              </a:rPr>
            </a:br>
            <a:r>
              <a:rPr lang="pl-PL" sz="2000" b="1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Oś priorytetowa </a:t>
            </a: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6 </a:t>
            </a:r>
            <a:r>
              <a:rPr lang="pl-PL" sz="2000" b="1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Infrastruktura </a:t>
            </a: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spójności społecznej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      </a:t>
            </a:r>
            <a:r>
              <a:rPr lang="pl-PL" sz="2000" b="1" dirty="0" smtClean="0">
                <a:solidFill>
                  <a:srgbClr val="000000"/>
                </a:solidFill>
                <a:latin typeface="Arial" pitchFamily="34" charset="0"/>
                <a:ea typeface="Calibri" pitchFamily="2"/>
                <a:cs typeface="Arial" pitchFamily="34" charset="0"/>
              </a:rPr>
              <a:t>Działanie 6.1 Inwestycje w infrastrukturę społeczną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pl-PL" sz="2000" b="1" dirty="0">
              <a:solidFill>
                <a:srgbClr val="000000"/>
              </a:solidFill>
              <a:latin typeface="Arial" pitchFamily="34" charset="0"/>
              <a:ea typeface="Calibri" pitchFamily="2"/>
              <a:cs typeface="Arial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pl-PL" sz="2000" b="1" dirty="0" smtClean="0">
                <a:solidFill>
                  <a:srgbClr val="000000"/>
                </a:solidFill>
                <a:latin typeface="Arial" pitchFamily="34" charset="0"/>
                <a:ea typeface="Calibri" pitchFamily="2"/>
                <a:cs typeface="Arial" pitchFamily="34" charset="0"/>
              </a:rPr>
              <a:t>Poddziałanie 6.1.4 Inwestycje w infrastrukturę społeczną – ZIT AW</a:t>
            </a:r>
          </a:p>
          <a:p>
            <a:pPr marL="180340" lvl="0" indent="-180340" algn="just" eaLnBrk="1" fontAlgn="auto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</a:pPr>
            <a:endParaRPr lang="pl-PL" sz="2000" b="1" kern="150" dirty="0" smtClean="0">
              <a:solidFill>
                <a:prstClr val="black"/>
              </a:solidFill>
              <a:latin typeface="Calibri"/>
              <a:ea typeface="SimSun"/>
              <a:cs typeface="Tahoma"/>
            </a:endParaRPr>
          </a:p>
          <a:p>
            <a:pPr marL="180340" lvl="0" indent="-180340" algn="just" eaLnBrk="1" fontAlgn="auto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</a:pPr>
            <a:r>
              <a:rPr lang="pl-PL" sz="2000" b="1" kern="150" dirty="0" smtClean="0">
                <a:solidFill>
                  <a:prstClr val="black"/>
                </a:solidFill>
                <a:latin typeface="Calibri"/>
                <a:ea typeface="SimSun"/>
                <a:cs typeface="Tahoma"/>
              </a:rPr>
              <a:t>Typ </a:t>
            </a:r>
            <a:r>
              <a:rPr lang="pl-PL" sz="2000" b="1" kern="150" dirty="0">
                <a:solidFill>
                  <a:prstClr val="black"/>
                </a:solidFill>
                <a:latin typeface="Calibri"/>
                <a:ea typeface="SimSun"/>
                <a:cs typeface="Tahoma"/>
              </a:rPr>
              <a:t>B:	Zmiana sposobu użytkowania, budowa, remont, przebudowa, rozbudowa, wyposażenie budynków infrastruktury: domów pomocy społecznej, placówek zapewniających całodobową opiekę osobom niepełnosprawnym, przewlekle chorym lub osobom w podeszłym wieku</a:t>
            </a:r>
            <a:endParaRPr lang="pl-PL" sz="2000" b="1" i="1" dirty="0">
              <a:solidFill>
                <a:prstClr val="black"/>
              </a:solidFill>
              <a:latin typeface="Calibri"/>
            </a:endParaRPr>
          </a:p>
          <a:p>
            <a:pPr lvl="0" algn="ctr" eaLnBrk="1" hangingPunct="1"/>
            <a:endParaRPr lang="pl-PL" sz="2000" b="1" u="sng" dirty="0" smtClean="0">
              <a:solidFill>
                <a:prstClr val="black"/>
              </a:solidFill>
              <a:latin typeface="+mn-lt"/>
              <a:ea typeface="Calibri"/>
              <a:cs typeface="Arial" panose="020B0604020202020204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982" y="260648"/>
            <a:ext cx="4248018" cy="405103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785786" y="1000108"/>
            <a:ext cx="75247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000" b="1" dirty="0" smtClean="0">
                <a:latin typeface="+mj-lt"/>
              </a:rPr>
              <a:t>Kryterium 2: </a:t>
            </a:r>
            <a:r>
              <a:rPr lang="pl-PL" sz="2000" b="1" dirty="0" smtClean="0"/>
              <a:t>Wpływ realizacji projektu na realizację wartości docelowej wskaźników monitoringu realizacji celów Strategii ZIT </a:t>
            </a:r>
            <a:r>
              <a:rPr lang="pl-PL" sz="2000" b="1" dirty="0" err="1" smtClean="0"/>
              <a:t>WrOF</a:t>
            </a:r>
            <a:endParaRPr lang="pl-PL" altLang="pl-PL" sz="2000" dirty="0" smtClean="0">
              <a:latin typeface="+mj-lt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248846"/>
              </p:ext>
            </p:extLst>
          </p:nvPr>
        </p:nvGraphicFramePr>
        <p:xfrm>
          <a:off x="179512" y="1714488"/>
          <a:ext cx="8784976" cy="471531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312368"/>
                <a:gridCol w="5472608"/>
              </a:tblGrid>
              <a:tr h="135447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i="1" kern="50" dirty="0">
                          <a:effectLst/>
                          <a:latin typeface="+mj-lt"/>
                        </a:rPr>
                        <a:t>Wyszczególnienie</a:t>
                      </a:r>
                      <a:endParaRPr lang="pl-PL" sz="20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355600" marR="0" lvl="1" indent="-2730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pl-PL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Liczba wspartych obiektów, w których realizowane są usługi społeczne[szt.]</a:t>
                      </a:r>
                      <a:endParaRPr kumimoji="0" lang="pl-PL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898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kern="50" dirty="0" smtClean="0">
                          <a:effectLst/>
                          <a:latin typeface="+mj-lt"/>
                        </a:rPr>
                        <a:t>Brak</a:t>
                      </a:r>
                      <a:r>
                        <a:rPr lang="pl-PL" sz="2000" kern="50" baseline="0" dirty="0" smtClean="0">
                          <a:effectLst/>
                          <a:latin typeface="+mj-lt"/>
                        </a:rPr>
                        <a:t> wpływu i wpływ nieznaczący</a:t>
                      </a:r>
                      <a:r>
                        <a:rPr lang="pl-PL" sz="2000" kern="5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pl-PL" sz="2000" kern="5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pl-PL" sz="2000" kern="50" dirty="0" smtClean="0">
                          <a:effectLst/>
                          <a:latin typeface="+mj-lt"/>
                        </a:rPr>
                        <a:t> </a:t>
                      </a:r>
                      <a:endParaRPr lang="pl-PL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aseline="0" dirty="0" smtClean="0">
                          <a:latin typeface="+mj-lt"/>
                          <a:ea typeface="Calibri"/>
                          <a:cs typeface="Times New Roman"/>
                        </a:rPr>
                        <a:t>Brak wspartych obiektów            0 pkt.</a:t>
                      </a:r>
                      <a:endParaRPr lang="pl-P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4625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kern="50" dirty="0">
                          <a:effectLst/>
                          <a:latin typeface="+mj-lt"/>
                        </a:rPr>
                        <a:t>25% </a:t>
                      </a:r>
                      <a:r>
                        <a:rPr lang="pl-PL" sz="2000" kern="50" dirty="0" smtClean="0">
                          <a:effectLst/>
                          <a:latin typeface="+mj-lt"/>
                        </a:rPr>
                        <a:t>maksymalnej oceny </a:t>
                      </a:r>
                      <a:endParaRPr lang="pl-PL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aseline="0" dirty="0" smtClean="0">
                          <a:latin typeface="+mj-lt"/>
                          <a:ea typeface="Calibri"/>
                          <a:cs typeface="Times New Roman"/>
                        </a:rPr>
                        <a:t> 1 wsparty obiekt           3,10 pkt.</a:t>
                      </a:r>
                      <a:endParaRPr lang="pl-PL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4860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kern="50" dirty="0">
                          <a:effectLst/>
                          <a:latin typeface="+mj-lt"/>
                        </a:rPr>
                        <a:t>50% maksymalnej oceny </a:t>
                      </a:r>
                      <a:endParaRPr lang="pl-PL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aseline="0" dirty="0" smtClean="0">
                          <a:latin typeface="+mj-lt"/>
                          <a:ea typeface="Calibri"/>
                          <a:cs typeface="Times New Roman"/>
                        </a:rPr>
                        <a:t>2 wsparte obiekty</a:t>
                      </a:r>
                      <a:r>
                        <a:rPr lang="pl-PL" sz="2000" dirty="0" smtClean="0">
                          <a:latin typeface="+mj-lt"/>
                          <a:ea typeface="Calibri"/>
                          <a:cs typeface="Times New Roman"/>
                        </a:rPr>
                        <a:t>           6,20 pkt.</a:t>
                      </a:r>
                      <a:endParaRPr lang="pl-PL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658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kern="50" dirty="0">
                          <a:effectLst/>
                          <a:latin typeface="+mj-lt"/>
                        </a:rPr>
                        <a:t>100% maksymalnej oceny </a:t>
                      </a:r>
                      <a:endParaRPr lang="pl-PL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aseline="0" dirty="0" smtClean="0">
                          <a:latin typeface="+mj-lt"/>
                          <a:ea typeface="Calibri"/>
                          <a:cs typeface="Times New Roman"/>
                        </a:rPr>
                        <a:t>3 i więcej wspartych obiektów</a:t>
                      </a:r>
                      <a:r>
                        <a:rPr lang="pl-PL" sz="2000" dirty="0" smtClean="0">
                          <a:latin typeface="+mj-lt"/>
                          <a:ea typeface="Calibri"/>
                          <a:cs typeface="Times New Roman"/>
                        </a:rPr>
                        <a:t>             12,40 pkt.</a:t>
                      </a:r>
                      <a:endParaRPr lang="pl-PL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045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b="1" kern="50" dirty="0">
                          <a:effectLst/>
                          <a:latin typeface="+mj-lt"/>
                        </a:rPr>
                        <a:t>Waga danego wskaźnika</a:t>
                      </a:r>
                      <a:endParaRPr lang="pl-PL" sz="20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 smtClean="0">
                          <a:latin typeface="+mj-lt"/>
                          <a:ea typeface="Calibri"/>
                          <a:cs typeface="Times New Roman"/>
                        </a:rPr>
                        <a:t>100%</a:t>
                      </a:r>
                      <a:endParaRPr lang="pl-PL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63961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b="1" kern="50" dirty="0" smtClean="0">
                          <a:effectLst/>
                          <a:latin typeface="+mj-lt"/>
                        </a:rPr>
                        <a:t>Ocena:</a:t>
                      </a:r>
                      <a:r>
                        <a:rPr lang="pl-PL" sz="2000" b="1" kern="1200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pl-PL" sz="2000" b="1" kern="50" dirty="0" smtClean="0">
                          <a:effectLst/>
                          <a:latin typeface="+mj-lt"/>
                        </a:rPr>
                        <a:t>max 12,40 </a:t>
                      </a:r>
                      <a:r>
                        <a:rPr lang="pl-PL" sz="2000" b="1" kern="50" dirty="0">
                          <a:effectLst/>
                          <a:latin typeface="+mj-lt"/>
                        </a:rPr>
                        <a:t>pkt. – 100</a:t>
                      </a:r>
                      <a:r>
                        <a:rPr lang="pl-PL" sz="2000" b="1" kern="50" dirty="0" smtClean="0">
                          <a:effectLst/>
                          <a:latin typeface="+mj-lt"/>
                        </a:rPr>
                        <a:t>%</a:t>
                      </a:r>
                      <a:endParaRPr lang="pl-PL" sz="20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</a:tbl>
          </a:graphicData>
        </a:graphic>
      </p:graphicFrame>
      <p:sp>
        <p:nvSpPr>
          <p:cNvPr id="13" name="Strzałka w prawo 12"/>
          <p:cNvSpPr/>
          <p:nvPr/>
        </p:nvSpPr>
        <p:spPr>
          <a:xfrm>
            <a:off x="7011952" y="3356992"/>
            <a:ext cx="36004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 w prawo 13"/>
          <p:cNvSpPr/>
          <p:nvPr/>
        </p:nvSpPr>
        <p:spPr>
          <a:xfrm>
            <a:off x="6516216" y="3933056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Strzałka w prawo 14"/>
          <p:cNvSpPr/>
          <p:nvPr/>
        </p:nvSpPr>
        <p:spPr>
          <a:xfrm>
            <a:off x="6516216" y="4365104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Strzałka w prawo 15"/>
          <p:cNvSpPr/>
          <p:nvPr/>
        </p:nvSpPr>
        <p:spPr>
          <a:xfrm>
            <a:off x="7011952" y="4902454"/>
            <a:ext cx="5040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943" y="293960"/>
            <a:ext cx="4248018" cy="4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8843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642910" y="928670"/>
            <a:ext cx="75247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000" b="1" dirty="0" smtClean="0">
                <a:latin typeface="+mj-lt"/>
              </a:rPr>
              <a:t>Kryterium 3: </a:t>
            </a:r>
            <a:r>
              <a:rPr lang="pl-PL" sz="2000" b="1" dirty="0" smtClean="0">
                <a:latin typeface="+mj-lt"/>
              </a:rPr>
              <a:t>Komplementarny charakter projektu</a:t>
            </a:r>
            <a:r>
              <a:rPr lang="pl-PL" altLang="pl-PL" sz="1600" dirty="0" smtClean="0">
                <a:latin typeface="+mj-lt"/>
              </a:rPr>
              <a:t>	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23554" y="4581128"/>
            <a:ext cx="8856538" cy="1938992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Projekty komplementarne mogą polegać na: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wykorzystaniu </a:t>
            </a:r>
            <a:r>
              <a:rPr lang="pl-PL" sz="1600" b="1" dirty="0" smtClean="0">
                <a:solidFill>
                  <a:schemeClr val="bg1"/>
                </a:solidFill>
              </a:rPr>
              <a:t>efektów realizacji </a:t>
            </a:r>
            <a:r>
              <a:rPr lang="pl-PL" sz="1600" dirty="0" smtClean="0">
                <a:solidFill>
                  <a:schemeClr val="bg1"/>
                </a:solidFill>
              </a:rPr>
              <a:t>innego projektu;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wzmocnieniu  </a:t>
            </a:r>
            <a:r>
              <a:rPr lang="pl-PL" sz="1600" b="1" dirty="0" smtClean="0">
                <a:solidFill>
                  <a:schemeClr val="bg1"/>
                </a:solidFill>
              </a:rPr>
              <a:t>trwałości efektów </a:t>
            </a:r>
            <a:r>
              <a:rPr lang="pl-PL" sz="1600" dirty="0" smtClean="0">
                <a:solidFill>
                  <a:schemeClr val="bg1"/>
                </a:solidFill>
              </a:rPr>
              <a:t>jednego przedsięwzięcia realizacją drugiego;</a:t>
            </a:r>
          </a:p>
          <a:p>
            <a:pPr marL="361950" indent="-180975"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bardziej kompleksowym potraktowaniem problemu, m.in. poprzez zaadresowanie projektu do tej samej grupy docelowej, tego samego beneficjenta, tego samego terytorium itp</a:t>
            </a:r>
            <a:r>
              <a:rPr lang="pl-PL" sz="1600" dirty="0" smtClean="0">
                <a:solidFill>
                  <a:schemeClr val="bg1"/>
                </a:solidFill>
              </a:rPr>
              <a:t>.;</a:t>
            </a:r>
          </a:p>
          <a:p>
            <a:pPr marL="361950" lvl="0" indent="-180975">
              <a:buFont typeface="Wingdings" pitchFamily="2" charset="2"/>
              <a:buChar char="Ø"/>
            </a:pPr>
            <a:r>
              <a:rPr lang="pl-PL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uzależnieniem realizacji jednego projektu od przeprowadzenia innego przedsięwzięcia</a:t>
            </a:r>
            <a:r>
              <a:rPr lang="pl-PL" sz="16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23554" y="3577345"/>
            <a:ext cx="8856538" cy="92333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W ramach tego kryterium będzie weryfikowane, </a:t>
            </a:r>
            <a:r>
              <a:rPr lang="pl-PL" b="1" dirty="0">
                <a:solidFill>
                  <a:schemeClr val="bg1"/>
                </a:solidFill>
              </a:rPr>
              <a:t>czy istnieją projekty powiązane </a:t>
            </a:r>
            <a:r>
              <a:rPr lang="pl-PL" dirty="0">
                <a:solidFill>
                  <a:schemeClr val="bg1"/>
                </a:solidFill>
              </a:rPr>
              <a:t>ze zgłoszonym projektem, które zostały zrealizowane, bądź są w trakcie realizacji na terenie danego ZIT i zostały sfinansowane ze środków publicznych zewnętrznych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415824"/>
              </p:ext>
            </p:extLst>
          </p:nvPr>
        </p:nvGraphicFramePr>
        <p:xfrm>
          <a:off x="143731" y="1268760"/>
          <a:ext cx="8856538" cy="2308585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921745"/>
                <a:gridCol w="5934793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Punktacja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</a:rPr>
                        <a:t>Komplementarność</a:t>
                      </a:r>
                      <a:r>
                        <a:rPr lang="pl-PL" sz="1800" kern="50" dirty="0">
                          <a:effectLst/>
                        </a:rPr>
                        <a:t> 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40001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</a:rPr>
                        <a:t>0 pkt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Brak komplementarności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</a:rPr>
                        <a:t>25 % </a:t>
                      </a:r>
                      <a:r>
                        <a:rPr lang="pl-PL" sz="1800" kern="50" dirty="0" err="1" smtClean="0">
                          <a:effectLst/>
                        </a:rPr>
                        <a:t>max</a:t>
                      </a:r>
                      <a:r>
                        <a:rPr lang="pl-PL" sz="1800" kern="50" dirty="0" smtClean="0">
                          <a:effectLst/>
                        </a:rPr>
                        <a:t>. oceny: 0,775 </a:t>
                      </a:r>
                      <a:r>
                        <a:rPr lang="pl-PL" sz="1800" kern="50" dirty="0">
                          <a:effectLst/>
                        </a:rPr>
                        <a:t>pkt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Projekt komplementarny z co najmniej </a:t>
                      </a:r>
                      <a:r>
                        <a:rPr lang="pl-PL" sz="1800" b="1" kern="50" dirty="0" smtClean="0">
                          <a:effectLst/>
                        </a:rPr>
                        <a:t>jednym</a:t>
                      </a:r>
                      <a:r>
                        <a:rPr lang="pl-PL" sz="1800" kern="50" dirty="0" smtClean="0">
                          <a:effectLst/>
                        </a:rPr>
                        <a:t> </a:t>
                      </a:r>
                      <a:r>
                        <a:rPr lang="pl-PL" sz="1800" kern="50" dirty="0">
                          <a:effectLst/>
                        </a:rPr>
                        <a:t>projektem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</a:rPr>
                        <a:t>50 % </a:t>
                      </a:r>
                      <a:r>
                        <a:rPr lang="pl-PL" sz="1800" kern="50" dirty="0" err="1" smtClean="0">
                          <a:effectLst/>
                        </a:rPr>
                        <a:t>max</a:t>
                      </a:r>
                      <a:r>
                        <a:rPr lang="pl-PL" sz="1800" kern="50" dirty="0" smtClean="0">
                          <a:effectLst/>
                        </a:rPr>
                        <a:t>. oceny: 1,55 pkt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Projekt komplementarny z co najmniej </a:t>
                      </a:r>
                      <a:r>
                        <a:rPr lang="pl-PL" sz="1800" b="1" kern="50" dirty="0" smtClean="0">
                          <a:effectLst/>
                        </a:rPr>
                        <a:t>dwoma</a:t>
                      </a:r>
                      <a:r>
                        <a:rPr lang="pl-PL" sz="1800" kern="50" dirty="0" smtClean="0">
                          <a:effectLst/>
                        </a:rPr>
                        <a:t> </a:t>
                      </a:r>
                      <a:r>
                        <a:rPr lang="pl-PL" sz="1800" kern="50" dirty="0">
                          <a:effectLst/>
                        </a:rPr>
                        <a:t>projektami, 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4603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</a:rPr>
                        <a:t>100</a:t>
                      </a:r>
                      <a:r>
                        <a:rPr lang="pl-PL" sz="1800" kern="50" baseline="0" dirty="0" smtClean="0">
                          <a:effectLst/>
                        </a:rPr>
                        <a:t> </a:t>
                      </a:r>
                      <a:r>
                        <a:rPr lang="pl-PL" sz="1800" kern="50" dirty="0" smtClean="0">
                          <a:effectLst/>
                        </a:rPr>
                        <a:t>% </a:t>
                      </a:r>
                      <a:r>
                        <a:rPr lang="pl-PL" sz="1800" kern="50" dirty="0" err="1" smtClean="0">
                          <a:effectLst/>
                        </a:rPr>
                        <a:t>max</a:t>
                      </a:r>
                      <a:r>
                        <a:rPr lang="pl-PL" sz="1800" kern="50" dirty="0" smtClean="0">
                          <a:effectLst/>
                        </a:rPr>
                        <a:t>. oceny: 3,10pkt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Projekt komplementarny z co najmniej </a:t>
                      </a:r>
                      <a:r>
                        <a:rPr lang="pl-PL" sz="1800" b="1" kern="50" dirty="0" smtClean="0">
                          <a:effectLst/>
                        </a:rPr>
                        <a:t>czteroma </a:t>
                      </a:r>
                      <a:r>
                        <a:rPr lang="pl-PL" sz="1800" kern="50" dirty="0">
                          <a:effectLst/>
                        </a:rPr>
                        <a:t>projektami, 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00129"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Ocena</a:t>
                      </a:r>
                      <a:r>
                        <a:rPr lang="pl-PL" sz="1800" kern="50" dirty="0" smtClean="0">
                          <a:effectLst/>
                        </a:rPr>
                        <a:t>:</a:t>
                      </a:r>
                      <a:r>
                        <a:rPr lang="pl-PL" sz="1800" kern="50" baseline="0" dirty="0">
                          <a:effectLst/>
                        </a:rPr>
                        <a:t> </a:t>
                      </a:r>
                      <a:r>
                        <a:rPr lang="pl-PL" sz="1800" kern="50" baseline="0" dirty="0" smtClean="0">
                          <a:effectLst/>
                        </a:rPr>
                        <a:t> </a:t>
                      </a:r>
                      <a:r>
                        <a:rPr lang="pl-PL" sz="1800" kern="50" dirty="0" smtClean="0">
                          <a:effectLst/>
                        </a:rPr>
                        <a:t>max 3,10 </a:t>
                      </a:r>
                      <a:r>
                        <a:rPr lang="pl-PL" sz="1800" kern="50" dirty="0">
                          <a:effectLst/>
                        </a:rPr>
                        <a:t>pkt. – 100</a:t>
                      </a:r>
                      <a:r>
                        <a:rPr lang="pl-PL" sz="1800" kern="50" dirty="0" smtClean="0">
                          <a:effectLst/>
                        </a:rPr>
                        <a:t>%</a:t>
                      </a:r>
                      <a:endParaRPr lang="pl-PL" sz="1800" dirty="0">
                        <a:effectLst/>
                      </a:endParaRPr>
                    </a:p>
                  </a:txBody>
                  <a:tcPr marL="58728" marR="58728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</a:tbl>
          </a:graphicData>
        </a:graphic>
      </p:graphicFrame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459" y="241196"/>
            <a:ext cx="4248018" cy="4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4138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lang="pl-PL" sz="32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lang="pl-PL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lang="pl-PL" sz="32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pl-PL" sz="3200" dirty="0" smtClean="0">
                <a:solidFill>
                  <a:prstClr val="black"/>
                </a:solidFill>
                <a:latin typeface="Calibri"/>
              </a:rPr>
              <a:t>Dziękuję </a:t>
            </a:r>
            <a:r>
              <a:rPr lang="pl-PL" sz="3200" dirty="0">
                <a:solidFill>
                  <a:prstClr val="black"/>
                </a:solidFill>
                <a:latin typeface="Calibri"/>
              </a:rPr>
              <a:t>za uwagę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06" y="299098"/>
            <a:ext cx="4248018" cy="4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402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 fontScale="92500" lnSpcReduction="20000"/>
          </a:bodyPr>
          <a:lstStyle/>
          <a:p>
            <a:pPr algn="just"/>
            <a:endParaRPr lang="pl-PL" sz="1600" b="1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r>
              <a:rPr lang="pl-PL" sz="3600" b="1" u="sng" dirty="0" smtClean="0"/>
              <a:t>Kryteria merytoryczne specyficzne</a:t>
            </a:r>
          </a:p>
          <a:p>
            <a:pPr algn="ctr"/>
            <a:endParaRPr lang="pl-PL" sz="3600" b="1" u="sng" dirty="0" smtClean="0"/>
          </a:p>
          <a:p>
            <a:pPr algn="ctr">
              <a:lnSpc>
                <a:spcPct val="170000"/>
              </a:lnSpc>
            </a:pPr>
            <a:r>
              <a:rPr lang="pl-PL" sz="3000" dirty="0" smtClean="0"/>
              <a:t>W naborach dla ZIT AW – </a:t>
            </a:r>
            <a:r>
              <a:rPr lang="pl-PL" sz="3000" dirty="0">
                <a:solidFill>
                  <a:schemeClr val="tx2"/>
                </a:solidFill>
              </a:rPr>
              <a:t>8</a:t>
            </a:r>
            <a:r>
              <a:rPr lang="pl-PL" sz="3000" dirty="0" smtClean="0">
                <a:solidFill>
                  <a:schemeClr val="tx2"/>
                </a:solidFill>
              </a:rPr>
              <a:t> pkt.</a:t>
            </a:r>
          </a:p>
          <a:p>
            <a:pPr>
              <a:buFontTx/>
              <a:buChar char="-"/>
            </a:pPr>
            <a:endParaRPr lang="pl-PL" sz="1600" b="1" u="sng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endParaRPr lang="pl-PL" sz="1600" dirty="0" smtClean="0"/>
          </a:p>
          <a:p>
            <a:endParaRPr lang="pl-PL" sz="1600" b="1" dirty="0"/>
          </a:p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 smtClean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348" y="359601"/>
            <a:ext cx="4248018" cy="4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278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916886"/>
              </p:ext>
            </p:extLst>
          </p:nvPr>
        </p:nvGraphicFramePr>
        <p:xfrm>
          <a:off x="323528" y="1124744"/>
          <a:ext cx="8568952" cy="5243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11"/>
                <a:gridCol w="2235484"/>
                <a:gridCol w="3917840"/>
                <a:gridCol w="1958617"/>
              </a:tblGrid>
              <a:tr h="290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Lp.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Nazwa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Definicja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Opis znaczenia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750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Powiązanie z realizacją celów RPO WD 2014-2020 w zakresie wsparcia udzielanego ze środków EFS</a:t>
                      </a:r>
                      <a:endParaRPr lang="pl-PL" sz="14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ramach kryterium weryfikowane jest, czy projekt przyczynia się do osiągnięcia celów zapisanych w RPO WD 2014-2020 w zakresie wsparcia udzielanego ze środków EFS.</a:t>
                      </a:r>
                      <a:endParaRPr lang="pl-PL" sz="13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3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Wsparcie inwestycyjne w ramach EFRR w Działaniu 6.1 dla projektów typu A i B przewidziano szczególnie w powiązaniu z 9 Osią Priorytetową RPO WD 2014-2020, w tym z działaniami realizowanymi w ramach EFS w Działaniu 9.2 A Usługi asystenckie i opiekuńcze nad osobami niesamodzielnymi świadczone w lokalnej społeczności, 9.2 B Usługi wsparcia rodziny i pieczy zastępczej oraz 9.1 Aktywna integracja RPO WD 2014-2020.</a:t>
                      </a:r>
                      <a:endParaRPr lang="pl-PL" sz="13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3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otrzymania wsparcia nie jest niezbędna realizacja projektu w ramach ww. Działań w 9 Osi Priorytetowej RPO WD 2014-2020, wykazać jednak należy, że projekt przyczynia się do osiągnięcia celów zapisanych w RPO WD 2014-2020 finansowanych ze środków EFS dotyczących zwiększenia zatrudnienia, włączenia społecznego i walki z ubóstwem.</a:t>
                      </a:r>
                      <a:endParaRPr lang="pl-PL" sz="13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3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Kryterium weryfikowane na podstawie zapisów wniosku o dofinansowanie.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Tak/Nie/Nie dotyczy</a:t>
                      </a:r>
                    </a:p>
                    <a:p>
                      <a:pPr algn="ctr"/>
                      <a:endParaRPr lang="pl-PL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Kryterium obligatoryjne</a:t>
                      </a:r>
                    </a:p>
                    <a:p>
                      <a:pPr algn="ctr"/>
                      <a:r>
                        <a:rPr lang="pl-PL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(spełnienie jest niezbędne dla możliwości otrzymania dofinansowania).</a:t>
                      </a:r>
                    </a:p>
                    <a:p>
                      <a:pPr algn="just"/>
                      <a:endParaRPr lang="pl-PL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Niespełnienie kryterium oznacza odrzucenie wniosku</a:t>
                      </a:r>
                    </a:p>
                    <a:p>
                      <a:pPr algn="just"/>
                      <a:endParaRPr lang="pl-PL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982" y="264078"/>
            <a:ext cx="4248018" cy="4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1534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363796"/>
              </p:ext>
            </p:extLst>
          </p:nvPr>
        </p:nvGraphicFramePr>
        <p:xfrm>
          <a:off x="179512" y="1052736"/>
          <a:ext cx="8712967" cy="5439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692"/>
                <a:gridCol w="1551532"/>
                <a:gridCol w="4896544"/>
                <a:gridCol w="1800199"/>
              </a:tblGrid>
              <a:tr h="617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Nazwa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Definicja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Opis znaczenia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711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Uzasadnienie budowy nowego obiektu </a:t>
                      </a:r>
                      <a:b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(dotyczy projektu polegającego na budowie nowego obiektu)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ramach kryterium weryfikowana jest konieczność budowy nowego obiektu oraz czy zapewnienie infrastruktury nie jest możliwe w inny sposób. W szczególności weryfikowane jest, czy remont, przebudowa, rozbudowa*, nadbudowa istniejącego obiektu na terenie realizacji projektu nie jest możliwa lub jest nieuzasadniona ekonomicznie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Kryterium dotyczy projektów polegających na budowie nowego obiektu (infrastruktury) oraz rozbudowy istniejącej infrastruktury o obiekt, który nie będzie funkcjonalnie i rzeczywiście połączony z istniejącą częścią infrastruktury.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Kryterium weryfikowane na podstawie zapisów wniosku o dofinansowanie projektu.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</a:t>
                      </a: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Pod pojęciem rozbudowy rozumie się sytuację, w której rozbudowywana część obiektu będzie funkcjonalnie i rzeczywiście połączona z istniejącą częścią obiektu.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Tak/Nie/Nie dotyczy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obligatoryjne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(spełnienie jest niezbędne dla możliwości otrzymania dofinansowania)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Niespełnienie kryterium oznacza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odrzucenie wniosku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578" y="254090"/>
            <a:ext cx="4248018" cy="4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5530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48575"/>
              </p:ext>
            </p:extLst>
          </p:nvPr>
        </p:nvGraphicFramePr>
        <p:xfrm>
          <a:off x="179512" y="1772815"/>
          <a:ext cx="8784976" cy="3251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424"/>
                <a:gridCol w="1426784"/>
                <a:gridCol w="5112568"/>
                <a:gridCol w="1800200"/>
              </a:tblGrid>
              <a:tr h="115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Nazwa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Definicja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Opis znaczenia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233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Wykluczenie wsparcia opieki instytucjonalnej</a:t>
                      </a: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l-PL" sz="14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W ramach kryterium weryfikowane jest, czy projekt nie dotyczy finansowania infrastruktury opieki instytucjonalnej w rozumieniu „</a:t>
                      </a:r>
                      <a:r>
                        <a:rPr lang="pl-PL" sz="1400" i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Wytycznych w zakresie realizacji przedsięwzięć w obszarze włączenia społecznego i zwalczania ubóstwa z wykorzystaniem środków EFS i EFRR na lata 2014-2020”</a:t>
                      </a: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.</a:t>
                      </a:r>
                      <a:endParaRPr lang="pl-PL" sz="16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6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Powyższe wynika z przedstawionej Koncepcji funkcjonowania placówki. </a:t>
                      </a:r>
                      <a:endParaRPr lang="pl-PL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Tak/Nie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obligatoryjne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(spełnienie jest niezbędne dla możliwości otrzymania dofinansowania)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Niespełnienie kryterium oznacza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982" y="235617"/>
            <a:ext cx="4248018" cy="4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1534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340768"/>
            <a:ext cx="8496944" cy="4104456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674716"/>
              </p:ext>
            </p:extLst>
          </p:nvPr>
        </p:nvGraphicFramePr>
        <p:xfrm>
          <a:off x="179512" y="1340768"/>
          <a:ext cx="8712969" cy="4864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690"/>
                <a:gridCol w="1479526"/>
                <a:gridCol w="5184576"/>
                <a:gridCol w="1584177"/>
              </a:tblGrid>
              <a:tr h="260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Nazwa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Definicja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Opis znaczenia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374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Usługi świadczone w lokalnej społeczności/środowisku lokalnym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ramach kryterium weryfikowane jest, czy projekt dotyczy finansowania infrastruktury umożliwiającej świadczenie usług w lokalnej społeczności/środowisku lokalnym, w rozumieniu </a:t>
                      </a:r>
                      <a:r>
                        <a:rPr lang="pl-PL" sz="1400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„Wytycznych w zakresie realizacji przedsięwzięć w obszarze włączenia społecznego i zwalczania ubóstwa z wykorzystaniem środków Europejskiego Funduszu Społecznego i Europejskiego Funduszu Rozwoju Regionalnego na lata 2014-2020”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Wskazane w </a:t>
                      </a:r>
                      <a:r>
                        <a:rPr lang="pl-PL" sz="1400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„Wytycznych” 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przesłanki muszą zostać spełnione łącznie i wynikać z przedstawionej Koncepcji funkcjonowania placówki.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Kryterium weryfikowane na podstawie zapisów wniosku o dofinansowanie projektu i Koncepcji funkcjonowania placówki.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Tak/Nie/Nie dotyczy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obligatoryjne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(spełnienie jest niezbędne dla możliwości otrzymania dofinansowania)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Niespełnienie kryterium oznacza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odrzucenie wniosku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982" y="213619"/>
            <a:ext cx="4248018" cy="4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1534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26726"/>
              </p:ext>
            </p:extLst>
          </p:nvPr>
        </p:nvGraphicFramePr>
        <p:xfrm>
          <a:off x="179513" y="1052736"/>
          <a:ext cx="8784976" cy="5474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532"/>
                <a:gridCol w="1619699"/>
                <a:gridCol w="4688750"/>
                <a:gridCol w="2007995"/>
              </a:tblGrid>
              <a:tr h="327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Nazwa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Definicja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Opis znaczenia kryterium</a:t>
                      </a:r>
                      <a:endParaRPr lang="pl-PL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013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Odrębność placówek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W ramach kryterium weryfikowane jest, czy placówki nie będą w sposób sztuczny rozdzielane aby spełnić limit miejsc (nie będzie to rzeczywista usługa świadczona w lokalnej społeczności/środowisku lokalnym).</a:t>
                      </a:r>
                      <a:endParaRPr lang="pl-PL" sz="16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6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W przypadku, gdy projekt dotyczy inwestycji w infrastrukturę i wyposażenie więcej niż jednej placówki tego samego typu świadczącej usługi opieki instytucjonalnej w rozumieniu </a:t>
                      </a:r>
                      <a:r>
                        <a:rPr lang="pl-PL" sz="1400" i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„Wytycznych w zakresie realizacji przedsięwzięć w obszarze włączenia społecznego i zwalczania ubóstwa z wykorzystaniem środków Europejskiego Funduszu Społecznego i Europejskiego Funduszu Rozwoju Regionalnego na lata 2014-2020”</a:t>
                      </a: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, np.</a:t>
                      </a: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opiekuńczo-pobytowej</a:t>
                      </a: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lub</a:t>
                      </a: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opiekuńczo-wychowawczej* (co do których, zgodnie z </a:t>
                      </a:r>
                      <a:r>
                        <a:rPr lang="pl-PL" sz="1400" i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„Wytycznymi w zakresie realizacji przedsięwzięć w obszarze włączenia społecznego i zwalczania ubóstwa z wykorzystaniem środków Europejskiego Funduszu Społecznego i Europejskiego Funduszu Rozwoju Regionalnego na lata 2014-2020” </a:t>
                      </a: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występuje ograniczenie co do ilości miejsc)</a:t>
                      </a: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Wnioskodawca zobowiązany jest do udowodnienia odrębności placówek. </a:t>
                      </a:r>
                      <a:endParaRPr lang="pl-PL" sz="16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effectLst/>
                          <a:latin typeface="+mn-lt"/>
                        </a:rPr>
                        <a:t>*</a:t>
                      </a: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 rozumieniu ustawy z dnia 9 czerwca 2011 r. o wspieraniu rodziny i systemie pieczy zastępczej (Dz. U. z 2016 r. poz. 332, z </a:t>
                      </a:r>
                      <a:r>
                        <a:rPr kumimoji="0" lang="pl-PL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późn</a:t>
                      </a: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zm.) dla więcej niż 14 osób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Tak/Nie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obligatoryjne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(spełnienie jest niezbędne dla możliwości otrzymania dofinansowania)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Niespełnienie kryterium oznacza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odrzucenie wniosku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982" y="265062"/>
            <a:ext cx="4248018" cy="4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2691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141382"/>
              </p:ext>
            </p:extLst>
          </p:nvPr>
        </p:nvGraphicFramePr>
        <p:xfrm>
          <a:off x="143928" y="1052736"/>
          <a:ext cx="8820560" cy="5700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11"/>
                <a:gridCol w="874717"/>
                <a:gridCol w="6408712"/>
                <a:gridCol w="108012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Nazwa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Definicja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Opis znaczenia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013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300" dirty="0" smtClean="0">
                          <a:effectLst/>
                          <a:latin typeface="+mn-lt"/>
                        </a:rPr>
                        <a:t>Odrębność placówek należy wykazać, np.  poprzez: 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300" dirty="0" smtClean="0">
                          <a:effectLst/>
                          <a:latin typeface="+mn-lt"/>
                        </a:rPr>
                        <a:t>wskazanie odrębności przestrzennej;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300" dirty="0" smtClean="0">
                          <a:effectLst/>
                          <a:latin typeface="+mn-lt"/>
                        </a:rPr>
                        <a:t>wskazanie odrębności finansowej (m.in. odrębne ewidencje środków trwałych oraz ich umorzenia, ewidencje środków pieniężnych, ewidencje rozrachunków, ewidencje kosztów i  przychodów, a także prowadzenie odrębnych kont/subkont i  rejestrów dokumentów księgowych, w układzie umożliwiającym uzyskanie informacji w wymaganym zakresie. Podmioty nie prowadzące ksiąg rachunkowych zobowiązane są jednoznacznie oddzielić i oznaczyć wszystkie operacje oraz prowadzić odrębne konta/subkonta i rejestry dokumentów księgowych, w układzie umożliwiającym uzyskanie informacji w wymaganym zakresie);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300" dirty="0" smtClean="0">
                          <a:effectLst/>
                          <a:latin typeface="+mn-lt"/>
                        </a:rPr>
                        <a:t>wskazanie odrębności funkcjonalnej (m.in. odrębna koncepcja funkcjonowania placówki oraz strategia określająca cele oraz misję placówki); 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300" dirty="0" smtClean="0">
                          <a:effectLst/>
                          <a:latin typeface="+mn-lt"/>
                        </a:rPr>
                        <a:t>wskazanie odrębności w zakresie struktury organizacyjnej (m.in. odrębny regulamin funkcjonowania placówki, odrębność kadry).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300" dirty="0" smtClean="0">
                          <a:effectLst/>
                          <a:latin typeface="+mn-lt"/>
                        </a:rPr>
                        <a:t>Kryterium weryfikowane na podstawie zapisów wniosku o dofinansowanie projektu i Koncepcji funkcjonowania placówki. w rozumieniu „Wytycznych w zakresie realizacji przedsięwzięć w obszarze włączenia społecznego i zwalczania ubóstwa z wykorzystaniem środków Europejskiego Funduszu Społecznego i Europejskiego Funduszu Rozwoju Regionalnego na lata 2014-2020”.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578" y="228584"/>
            <a:ext cx="4248018" cy="4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5615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8040</TotalTime>
  <Words>1288</Words>
  <Application>Microsoft Office PowerPoint</Application>
  <PresentationFormat>Pokaz na ekranie (4:3)</PresentationFormat>
  <Paragraphs>565</Paragraphs>
  <Slides>22</Slides>
  <Notes>22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22</vt:i4>
      </vt:variant>
    </vt:vector>
  </HeadingPairs>
  <TitlesOfParts>
    <vt:vector size="31" baseType="lpstr">
      <vt:lpstr>SimSun</vt:lpstr>
      <vt:lpstr>Arial</vt:lpstr>
      <vt:lpstr>Calibri</vt:lpstr>
      <vt:lpstr>Mangal</vt:lpstr>
      <vt:lpstr>Tahoma</vt:lpstr>
      <vt:lpstr>Times New Roman</vt:lpstr>
      <vt:lpstr>Wingdings</vt:lpstr>
      <vt:lpstr>plik</vt:lpstr>
      <vt:lpstr>Motyw pakietu Office</vt:lpstr>
      <vt:lpstr>Zintegrowane Inwestycje Terytorialne   Aglomeracji Wałbrzyskiej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Elzbieta Kopec</cp:lastModifiedBy>
  <cp:revision>673</cp:revision>
  <cp:lastPrinted>2016-11-07T12:41:59Z</cp:lastPrinted>
  <dcterms:created xsi:type="dcterms:W3CDTF">2010-12-31T07:04:34Z</dcterms:created>
  <dcterms:modified xsi:type="dcterms:W3CDTF">2017-08-03T11:39:53Z</dcterms:modified>
</cp:coreProperties>
</file>