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 id="2147483684" r:id="rId2"/>
  </p:sldMasterIdLst>
  <p:notesMasterIdLst>
    <p:notesMasterId r:id="rId65"/>
  </p:notesMasterIdLst>
  <p:handoutMasterIdLst>
    <p:handoutMasterId r:id="rId66"/>
  </p:handoutMasterIdLst>
  <p:sldIdLst>
    <p:sldId id="547" r:id="rId3"/>
    <p:sldId id="373" r:id="rId4"/>
    <p:sldId id="541" r:id="rId5"/>
    <p:sldId id="583" r:id="rId6"/>
    <p:sldId id="569" r:id="rId7"/>
    <p:sldId id="591" r:id="rId8"/>
    <p:sldId id="594" r:id="rId9"/>
    <p:sldId id="573" r:id="rId10"/>
    <p:sldId id="575" r:id="rId11"/>
    <p:sldId id="576" r:id="rId12"/>
    <p:sldId id="624" r:id="rId13"/>
    <p:sldId id="625" r:id="rId14"/>
    <p:sldId id="592" r:id="rId15"/>
    <p:sldId id="593" r:id="rId16"/>
    <p:sldId id="595" r:id="rId17"/>
    <p:sldId id="678" r:id="rId18"/>
    <p:sldId id="682" r:id="rId19"/>
    <p:sldId id="683" r:id="rId20"/>
    <p:sldId id="684" r:id="rId21"/>
    <p:sldId id="685" r:id="rId22"/>
    <p:sldId id="686" r:id="rId23"/>
    <p:sldId id="687" r:id="rId24"/>
    <p:sldId id="688" r:id="rId25"/>
    <p:sldId id="689" r:id="rId26"/>
    <p:sldId id="578" r:id="rId27"/>
    <p:sldId id="628" r:id="rId28"/>
    <p:sldId id="690" r:id="rId29"/>
    <p:sldId id="691" r:id="rId30"/>
    <p:sldId id="692" r:id="rId31"/>
    <p:sldId id="697" r:id="rId32"/>
    <p:sldId id="696" r:id="rId33"/>
    <p:sldId id="589" r:id="rId34"/>
    <p:sldId id="695" r:id="rId35"/>
    <p:sldId id="597" r:id="rId36"/>
    <p:sldId id="598" r:id="rId37"/>
    <p:sldId id="599" r:id="rId38"/>
    <p:sldId id="600" r:id="rId39"/>
    <p:sldId id="611" r:id="rId40"/>
    <p:sldId id="612" r:id="rId41"/>
    <p:sldId id="613" r:id="rId42"/>
    <p:sldId id="602" r:id="rId43"/>
    <p:sldId id="601" r:id="rId44"/>
    <p:sldId id="604" r:id="rId45"/>
    <p:sldId id="605" r:id="rId46"/>
    <p:sldId id="523" r:id="rId47"/>
    <p:sldId id="562" r:id="rId48"/>
    <p:sldId id="603" r:id="rId49"/>
    <p:sldId id="606" r:id="rId50"/>
    <p:sldId id="607" r:id="rId51"/>
    <p:sldId id="608" r:id="rId52"/>
    <p:sldId id="609" r:id="rId53"/>
    <p:sldId id="515" r:id="rId54"/>
    <p:sldId id="619" r:id="rId55"/>
    <p:sldId id="618" r:id="rId56"/>
    <p:sldId id="621" r:id="rId57"/>
    <p:sldId id="620" r:id="rId58"/>
    <p:sldId id="622" r:id="rId59"/>
    <p:sldId id="698" r:id="rId60"/>
    <p:sldId id="623" r:id="rId61"/>
    <p:sldId id="512" r:id="rId62"/>
    <p:sldId id="699" r:id="rId63"/>
    <p:sldId id="700" r:id="rId64"/>
  </p:sldIdLst>
  <p:sldSz cx="9144000" cy="6858000" type="screen4x3"/>
  <p:notesSz cx="6788150" cy="9923463"/>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1700" autoAdjust="0"/>
  </p:normalViewPr>
  <p:slideViewPr>
    <p:cSldViewPr>
      <p:cViewPr varScale="1">
        <p:scale>
          <a:sx n="91" d="100"/>
          <a:sy n="91" d="100"/>
        </p:scale>
        <p:origin x="214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notesViewPr>
    <p:cSldViewPr>
      <p:cViewPr varScale="1">
        <p:scale>
          <a:sx n="81" d="100"/>
          <a:sy n="81" d="100"/>
        </p:scale>
        <p:origin x="-3978"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2017-08-03</a:t>
            </a:fld>
            <a:endParaRPr lang="pl-PL"/>
          </a:p>
        </p:txBody>
      </p:sp>
      <p:sp>
        <p:nvSpPr>
          <p:cNvPr id="4" name="Symbol zastępczy stopki 3"/>
          <p:cNvSpPr>
            <a:spLocks noGrp="1"/>
          </p:cNvSpPr>
          <p:nvPr>
            <p:ph type="ftr" sz="quarter" idx="2"/>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1321" cy="496173"/>
          </a:xfrm>
          <a:prstGeom prst="rect">
            <a:avLst/>
          </a:prstGeom>
        </p:spPr>
        <p:txBody>
          <a:bodyPr vert="horz" lIns="91942" tIns="45971" rIns="91942" bIns="45971"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45247" y="0"/>
            <a:ext cx="2941321" cy="496173"/>
          </a:xfrm>
          <a:prstGeom prst="rect">
            <a:avLst/>
          </a:prstGeom>
        </p:spPr>
        <p:txBody>
          <a:bodyPr vert="horz" lIns="91942" tIns="45971" rIns="91942" bIns="45971"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2017-08-03</a:t>
            </a:fld>
            <a:endParaRPr lang="pl-PL"/>
          </a:p>
        </p:txBody>
      </p:sp>
      <p:sp>
        <p:nvSpPr>
          <p:cNvPr id="4" name="Symbol zastępczy obrazu slajdu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942" tIns="45971" rIns="91942" bIns="45971" rtlCol="0" anchor="ctr"/>
          <a:lstStyle/>
          <a:p>
            <a:pPr lvl="0"/>
            <a:endParaRPr lang="pl-PL" noProof="0"/>
          </a:p>
        </p:txBody>
      </p:sp>
      <p:sp>
        <p:nvSpPr>
          <p:cNvPr id="5" name="Symbol zastępczy notatek 4"/>
          <p:cNvSpPr>
            <a:spLocks noGrp="1"/>
          </p:cNvSpPr>
          <p:nvPr>
            <p:ph type="body" sz="quarter" idx="3"/>
          </p:nvPr>
        </p:nvSpPr>
        <p:spPr>
          <a:xfrm>
            <a:off x="679132" y="4713645"/>
            <a:ext cx="5429887" cy="4465558"/>
          </a:xfrm>
          <a:prstGeom prst="rect">
            <a:avLst/>
          </a:prstGeom>
        </p:spPr>
        <p:txBody>
          <a:bodyPr vert="horz" lIns="91942" tIns="45971" rIns="91942" bIns="45971"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9425700"/>
            <a:ext cx="2941321" cy="496173"/>
          </a:xfrm>
          <a:prstGeom prst="rect">
            <a:avLst/>
          </a:prstGeom>
        </p:spPr>
        <p:txBody>
          <a:bodyPr vert="horz" lIns="91942" tIns="45971" rIns="91942" bIns="45971"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45247" y="9425700"/>
            <a:ext cx="2941321" cy="496173"/>
          </a:xfrm>
          <a:prstGeom prst="rect">
            <a:avLst/>
          </a:prstGeom>
        </p:spPr>
        <p:txBody>
          <a:bodyPr vert="horz" wrap="square" lIns="91942" tIns="45971" rIns="91942" bIns="45971"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a:p>
        </p:txBody>
      </p:sp>
    </p:spTree>
    <p:extLst>
      <p:ext uri="{BB962C8B-B14F-4D97-AF65-F5344CB8AC3E}">
        <p14:creationId xmlns:p14="http://schemas.microsoft.com/office/powerpoint/2010/main" val="79130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10</a:t>
            </a:fld>
            <a:endParaRPr lang="pl-PL" altLang="pl-PL"/>
          </a:p>
        </p:txBody>
      </p:sp>
    </p:spTree>
    <p:extLst>
      <p:ext uri="{BB962C8B-B14F-4D97-AF65-F5344CB8AC3E}">
        <p14:creationId xmlns:p14="http://schemas.microsoft.com/office/powerpoint/2010/main" val="1991650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11</a:t>
            </a:fld>
            <a:endParaRPr lang="pl-PL" altLang="pl-PL"/>
          </a:p>
        </p:txBody>
      </p:sp>
    </p:spTree>
    <p:extLst>
      <p:ext uri="{BB962C8B-B14F-4D97-AF65-F5344CB8AC3E}">
        <p14:creationId xmlns:p14="http://schemas.microsoft.com/office/powerpoint/2010/main" val="2688585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lvl="0" indent="0">
              <a:buNone/>
            </a:pPr>
            <a:endParaRPr lang="pl-PL" sz="1200" dirty="0" smtClean="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12</a:t>
            </a:fld>
            <a:endParaRPr lang="pl-PL" altLang="pl-PL"/>
          </a:p>
        </p:txBody>
      </p:sp>
    </p:spTree>
    <p:extLst>
      <p:ext uri="{BB962C8B-B14F-4D97-AF65-F5344CB8AC3E}">
        <p14:creationId xmlns:p14="http://schemas.microsoft.com/office/powerpoint/2010/main" val="20797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Jakość wsparcia opiekuńczego, przede wszystkim indywidualizacja oferowanej pomocy, jest ściśle związana z liczbą mieszkańców placówek całodobowego pobytu. Stąd ograniczenie do maksymalnie 30 osób.  Ale nawet w małych placówkach może pojawić się ryzyko, że mieszkańcy będą żyli w izolacji i bez możliwości decydowania o sprawach które ich dotyczą. Stąd wymogi dotyczące kultury organizacyjnej. Dlatego te dwie przesłanki musza być spełnione łącznie.  Celem wsparcia dla usług jest poprawa dostępności miejsc opieki ale o wysokiej jakości.   </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Jeśli chodzi o wsparcie z EFRR, to budowa czy nawet remont infrastruktury zinstytucjonalizowanej np. na 70 osób, będą utrwalały obecny stan. Tymczasem Umowa Partnerstwa i środki na jej wdrożenie mają przyczynić się do zmiany polegającej właśnie na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zdeinstytucjonalizowaniu</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usług. O tym, że nie  można finansować infrastruktury dla opieki instytucjonalnej mówią też Ogólnoeuropejskie wytyczne dotyczące przejścia od opieki instytucjonalnej do opieki świadczonej na poziomie lokalnych społeczności, wskazując że fundusze strukturalne nie powinny być wykorzystywane na rzecz wsparcia opieki instytucjonalnej.</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13</a:t>
            </a:fld>
            <a:endParaRPr lang="pl-PL" altLang="pl-PL"/>
          </a:p>
        </p:txBody>
      </p:sp>
    </p:spTree>
    <p:extLst>
      <p:ext uri="{BB962C8B-B14F-4D97-AF65-F5344CB8AC3E}">
        <p14:creationId xmlns:p14="http://schemas.microsoft.com/office/powerpoint/2010/main" val="3077260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Umowa Partnerstwa jest dokumentem określającym kierunki interwencji w latach 2014-2020 trzech polityk unijnych w Polsce – Polityki Spójności, Wspólnej Polityki Rolnej Wspólnej Polityki Rybołówstwa.</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14</a:t>
            </a:fld>
            <a:endParaRPr lang="pl-PL" altLang="pl-PL"/>
          </a:p>
        </p:txBody>
      </p:sp>
    </p:spTree>
    <p:extLst>
      <p:ext uri="{BB962C8B-B14F-4D97-AF65-F5344CB8AC3E}">
        <p14:creationId xmlns:p14="http://schemas.microsoft.com/office/powerpoint/2010/main" val="58384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25</a:t>
            </a:fld>
            <a:endParaRPr lang="pl-PL" altLang="pl-PL"/>
          </a:p>
        </p:txBody>
      </p:sp>
    </p:spTree>
    <p:extLst>
      <p:ext uri="{BB962C8B-B14F-4D97-AF65-F5344CB8AC3E}">
        <p14:creationId xmlns:p14="http://schemas.microsoft.com/office/powerpoint/2010/main" val="36734582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lgn="just">
              <a:spcAft>
                <a:spcPts val="0"/>
              </a:spcAft>
              <a:buNone/>
            </a:pPr>
            <a:r>
              <a:rPr lang="pl-PL" sz="1200" i="1" smtClean="0">
                <a:ea typeface="Times New Roman"/>
                <a:cs typeface="TimesNewRoman,Bold"/>
              </a:rPr>
              <a:t>Z</a:t>
            </a:r>
            <a:r>
              <a:rPr lang="pl-PL" sz="1200" i="1" baseline="0" smtClean="0">
                <a:ea typeface="Times New Roman"/>
                <a:cs typeface="TimesNewRoman,Bold"/>
              </a:rPr>
              <a:t> definicji w</a:t>
            </a:r>
            <a:r>
              <a:rPr lang="pl-PL" sz="1200" i="1" smtClean="0">
                <a:ea typeface="Times New Roman"/>
                <a:cs typeface="TimesNewRoman,Bold"/>
              </a:rPr>
              <a:t>skaźnika </a:t>
            </a:r>
            <a:r>
              <a:rPr lang="pl-PL" sz="1200" i="1" dirty="0" smtClean="0">
                <a:ea typeface="Times New Roman"/>
                <a:cs typeface="TimesNewRoman,Bold"/>
              </a:rPr>
              <a:t>– 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a:t>
            </a:r>
            <a:r>
              <a:rPr lang="pl-PL" sz="1200" i="0" baseline="0" dirty="0" smtClean="0">
                <a:ea typeface="Times New Roman"/>
                <a:cs typeface="TimesNewRoman,Bold"/>
              </a:rPr>
              <a:t> </a:t>
            </a:r>
            <a:endParaRPr lang="pl-PL" sz="1200" dirty="0">
              <a:ea typeface="Times New Roman"/>
              <a:cs typeface="TimesNewRoman,Bold"/>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26</a:t>
            </a:fld>
            <a:endParaRPr lang="pl-PL" altLang="pl-PL"/>
          </a:p>
        </p:txBody>
      </p:sp>
    </p:spTree>
    <p:extLst>
      <p:ext uri="{BB962C8B-B14F-4D97-AF65-F5344CB8AC3E}">
        <p14:creationId xmlns:p14="http://schemas.microsoft.com/office/powerpoint/2010/main" val="1372147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30</a:t>
            </a:fld>
            <a:endParaRPr lang="pl-PL" altLang="pl-PL"/>
          </a:p>
        </p:txBody>
      </p:sp>
    </p:spTree>
    <p:extLst>
      <p:ext uri="{BB962C8B-B14F-4D97-AF65-F5344CB8AC3E}">
        <p14:creationId xmlns:p14="http://schemas.microsoft.com/office/powerpoint/2010/main" val="149399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32</a:t>
            </a:fld>
            <a:endParaRPr lang="pl-PL" altLang="pl-PL"/>
          </a:p>
        </p:txBody>
      </p:sp>
    </p:spTree>
    <p:extLst>
      <p:ext uri="{BB962C8B-B14F-4D97-AF65-F5344CB8AC3E}">
        <p14:creationId xmlns:p14="http://schemas.microsoft.com/office/powerpoint/2010/main" val="781684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33</a:t>
            </a:fld>
            <a:endParaRPr lang="pl-PL" altLang="pl-PL"/>
          </a:p>
        </p:txBody>
      </p:sp>
    </p:spTree>
    <p:extLst>
      <p:ext uri="{BB962C8B-B14F-4D97-AF65-F5344CB8AC3E}">
        <p14:creationId xmlns:p14="http://schemas.microsoft.com/office/powerpoint/2010/main" val="78168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2</a:t>
            </a:fld>
            <a:endParaRPr lang="pl-PL" altLang="pl-PL"/>
          </a:p>
        </p:txBody>
      </p:sp>
      <p:sp>
        <p:nvSpPr>
          <p:cNvPr id="5" name="Symbol zastępczy notatek 4"/>
          <p:cNvSpPr>
            <a:spLocks noGrp="1"/>
          </p:cNvSpPr>
          <p:nvPr>
            <p:ph type="body" sz="quarter" idx="11"/>
          </p:nvPr>
        </p:nvSpPr>
        <p:spPr/>
        <p:txBody>
          <a:bodyPr/>
          <a:lstStyle/>
          <a:p>
            <a:pPr marL="228600" indent="-228600">
              <a:buAutoNum type="alphaLcParenR"/>
            </a:pPr>
            <a:endParaRPr lang="pl-PL" dirty="0"/>
          </a:p>
        </p:txBody>
      </p:sp>
    </p:spTree>
    <p:extLst>
      <p:ext uri="{BB962C8B-B14F-4D97-AF65-F5344CB8AC3E}">
        <p14:creationId xmlns:p14="http://schemas.microsoft.com/office/powerpoint/2010/main" val="4093777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pl-PL" sz="2000" b="0" i="0" u="none" strike="noStrike" kern="1200" cap="none" spc="0" normalizeH="0" baseline="0" noProof="0" dirty="0" smtClean="0">
                <a:ln>
                  <a:noFill/>
                </a:ln>
                <a:solidFill>
                  <a:prstClr val="black"/>
                </a:solidFill>
                <a:effectLst/>
                <a:uLnTx/>
                <a:uFillTx/>
                <a:latin typeface="+mn-lt"/>
                <a:ea typeface="+mn-ea"/>
                <a:cs typeface="+mn-cs"/>
              </a:rPr>
              <a:t>Możliwe są działania poprawiające efektywność energetyczną – </a:t>
            </a:r>
            <a:r>
              <a:rPr kumimoji="0" lang="pl-PL" sz="2000" b="0" i="0" u="sng" strike="noStrike" kern="1200" cap="none" spc="0" normalizeH="0" baseline="0" noProof="0" dirty="0" smtClean="0">
                <a:ln>
                  <a:noFill/>
                </a:ln>
                <a:solidFill>
                  <a:prstClr val="black"/>
                </a:solidFill>
                <a:effectLst/>
                <a:uLnTx/>
                <a:uFillTx/>
                <a:latin typeface="+mn-lt"/>
                <a:ea typeface="+mn-ea"/>
                <a:cs typeface="+mn-cs"/>
              </a:rPr>
              <a:t>termomodernizacja obiektów</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analogiczne do Działania 3.3 RPO WD </a:t>
            </a:r>
            <a:r>
              <a:rPr kumimoji="0" lang="pl-PL" sz="2000" b="0" i="1" u="none" strike="noStrike" kern="1200" cap="none" spc="0" normalizeH="0" baseline="0" noProof="0" dirty="0" smtClean="0">
                <a:ln>
                  <a:noFill/>
                </a:ln>
                <a:solidFill>
                  <a:prstClr val="black"/>
                </a:solidFill>
                <a:effectLst/>
                <a:uLnTx/>
                <a:uFillTx/>
                <a:latin typeface="+mn-lt"/>
                <a:ea typeface="+mn-ea"/>
                <a:cs typeface="+mn-cs"/>
              </a:rPr>
              <a:t>Efektywność energetyczna w budynkach użyteczności publicznej i sektorze mieszkaniowym</a:t>
            </a:r>
            <a:r>
              <a:rPr kumimoji="0" lang="pl-PL" sz="2000" b="0" i="0" u="none" strike="noStrike" kern="1200" cap="none" spc="0" normalizeH="0" baseline="0" noProof="0" dirty="0" smtClean="0">
                <a:ln>
                  <a:noFill/>
                </a:ln>
                <a:solidFill>
                  <a:prstClr val="black"/>
                </a:solidFill>
                <a:effectLst/>
                <a:uLnTx/>
                <a:uFillTx/>
                <a:latin typeface="+mn-lt"/>
                <a:ea typeface="+mn-ea"/>
                <a:cs typeface="+mn-cs"/>
              </a:rPr>
              <a:t> (projekty typu 3.3.A i 3.3.B). </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dirty="0" smtClean="0"/>
              <a:t>Wydatki kwalifikowalne nie obejmują wydatków ponoszonych na część związaną z prowadzeniem działalności administracyjnej. Dlatego należy określić procentowy udział powierzchni użytkowej związanej z prowadzeniem działalności administracyjnej w całkowitej powierzchni użytkowej budynku. Następnie należy wg uzyskanej proporcji obniżyć wydatki kwalifikowalne.</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34</a:t>
            </a:fld>
            <a:endParaRPr lang="pl-PL" altLang="pl-PL"/>
          </a:p>
        </p:txBody>
      </p:sp>
    </p:spTree>
    <p:extLst>
      <p:ext uri="{BB962C8B-B14F-4D97-AF65-F5344CB8AC3E}">
        <p14:creationId xmlns:p14="http://schemas.microsoft.com/office/powerpoint/2010/main" val="1014068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70000" lnSpcReduction="20000"/>
          </a:bodyPr>
          <a:lstStyle/>
          <a:p>
            <a:r>
              <a:rPr lang="pl-PL" sz="1200" kern="1200" baseline="0" dirty="0" smtClean="0">
                <a:solidFill>
                  <a:schemeClr val="tx1"/>
                </a:solidFill>
                <a:latin typeface="+mn-lt"/>
                <a:ea typeface="+mn-ea"/>
                <a:cs typeface="+mn-cs"/>
              </a:rPr>
              <a:t>Wydatkiem kwalifikowalnym jest wydatek spełniający łącznie następujące warunki:</a:t>
            </a:r>
          </a:p>
          <a:p>
            <a:r>
              <a:rPr lang="pl-PL" sz="1200" kern="1200" baseline="0" dirty="0" smtClean="0">
                <a:solidFill>
                  <a:schemeClr val="tx1"/>
                </a:solidFill>
                <a:latin typeface="+mn-lt"/>
                <a:ea typeface="+mn-ea"/>
                <a:cs typeface="+mn-cs"/>
              </a:rPr>
              <a:t>a) został faktycznie poniesiony w okresie wskazanym w umowie o dofinansowanie,</a:t>
            </a:r>
          </a:p>
          <a:p>
            <a:r>
              <a:rPr lang="pl-PL" sz="1200" kern="1200" baseline="0" dirty="0" smtClean="0">
                <a:solidFill>
                  <a:schemeClr val="tx1"/>
                </a:solidFill>
                <a:latin typeface="+mn-lt"/>
                <a:ea typeface="+mn-ea"/>
                <a:cs typeface="+mn-cs"/>
              </a:rPr>
              <a:t>z zachowaniem warunków określonych w podrozdziale 6.1,</a:t>
            </a:r>
          </a:p>
          <a:p>
            <a:r>
              <a:rPr lang="pl-PL" sz="1200" kern="1200" baseline="0" dirty="0" smtClean="0">
                <a:solidFill>
                  <a:schemeClr val="tx1"/>
                </a:solidFill>
                <a:latin typeface="+mn-lt"/>
                <a:ea typeface="+mn-ea"/>
                <a:cs typeface="+mn-cs"/>
              </a:rPr>
              <a:t>b) jest zgodny z obowiązującymi przepisami prawa unijnego oraz prawa krajowego,</a:t>
            </a:r>
          </a:p>
          <a:p>
            <a:r>
              <a:rPr lang="pl-PL" sz="1200" kern="1200" baseline="0" dirty="0" smtClean="0">
                <a:solidFill>
                  <a:schemeClr val="tx1"/>
                </a:solidFill>
                <a:latin typeface="+mn-lt"/>
                <a:ea typeface="+mn-ea"/>
                <a:cs typeface="+mn-cs"/>
              </a:rPr>
              <a:t>w tym przepisami regulującymi udzielanie pomocy publicznej, jeśli mają</a:t>
            </a:r>
          </a:p>
          <a:p>
            <a:r>
              <a:rPr lang="pl-PL" sz="1200" kern="1200" baseline="0" dirty="0" smtClean="0">
                <a:solidFill>
                  <a:schemeClr val="tx1"/>
                </a:solidFill>
                <a:latin typeface="+mn-lt"/>
                <a:ea typeface="+mn-ea"/>
                <a:cs typeface="+mn-cs"/>
              </a:rPr>
              <a:t>zastosowanie,</a:t>
            </a:r>
          </a:p>
          <a:p>
            <a:r>
              <a:rPr lang="pl-PL" sz="1200" kern="1200" baseline="0" dirty="0" smtClean="0">
                <a:solidFill>
                  <a:schemeClr val="tx1"/>
                </a:solidFill>
                <a:latin typeface="+mn-lt"/>
                <a:ea typeface="+mn-ea"/>
                <a:cs typeface="+mn-cs"/>
              </a:rPr>
              <a:t>c) jest zgodny z PO i SZOOP,</a:t>
            </a:r>
          </a:p>
          <a:p>
            <a:r>
              <a:rPr lang="pl-PL" sz="1200" kern="1200" baseline="0" dirty="0" smtClean="0">
                <a:solidFill>
                  <a:schemeClr val="tx1"/>
                </a:solidFill>
                <a:latin typeface="+mn-lt"/>
                <a:ea typeface="+mn-ea"/>
                <a:cs typeface="+mn-cs"/>
              </a:rPr>
              <a:t>16 Punktem wyjścia dla weryfikacji kwalifikowalności wydatków na etapie realizacji projektu jest zatwierdzony wniosek</a:t>
            </a:r>
          </a:p>
          <a:p>
            <a:r>
              <a:rPr lang="pl-PL" sz="1200" kern="1200" baseline="0" dirty="0" smtClean="0">
                <a:solidFill>
                  <a:schemeClr val="tx1"/>
                </a:solidFill>
                <a:latin typeface="+mn-lt"/>
                <a:ea typeface="+mn-ea"/>
                <a:cs typeface="+mn-cs"/>
              </a:rPr>
              <a:t>o dofinansowanie.</a:t>
            </a:r>
          </a:p>
          <a:p>
            <a:r>
              <a:rPr lang="pl-PL" sz="1200" kern="1200" baseline="0" dirty="0" smtClean="0">
                <a:solidFill>
                  <a:schemeClr val="tx1"/>
                </a:solidFill>
                <a:latin typeface="+mn-lt"/>
                <a:ea typeface="+mn-ea"/>
                <a:cs typeface="+mn-cs"/>
              </a:rPr>
              <a:t>28</a:t>
            </a:r>
          </a:p>
          <a:p>
            <a:r>
              <a:rPr lang="pl-PL" sz="1200" kern="1200" baseline="0" dirty="0" smtClean="0">
                <a:solidFill>
                  <a:schemeClr val="tx1"/>
                </a:solidFill>
                <a:latin typeface="+mn-lt"/>
                <a:ea typeface="+mn-ea"/>
                <a:cs typeface="+mn-cs"/>
              </a:rPr>
              <a:t>d) został uwzględniony w budżecie projektu, z zastrzeżeniem pkt 11 i 12 podrozdziału</a:t>
            </a:r>
          </a:p>
          <a:p>
            <a:r>
              <a:rPr lang="pl-PL" sz="1200" kern="1200" baseline="0" dirty="0" smtClean="0">
                <a:solidFill>
                  <a:schemeClr val="tx1"/>
                </a:solidFill>
                <a:latin typeface="+mn-lt"/>
                <a:ea typeface="+mn-ea"/>
                <a:cs typeface="+mn-cs"/>
              </a:rPr>
              <a:t>8.3 </a:t>
            </a:r>
            <a:r>
              <a:rPr lang="pl-PL" sz="1200" i="1" kern="1200" baseline="0" dirty="0" smtClean="0">
                <a:solidFill>
                  <a:schemeClr val="tx1"/>
                </a:solidFill>
                <a:latin typeface="+mn-lt"/>
                <a:ea typeface="+mn-ea"/>
                <a:cs typeface="+mn-cs"/>
              </a:rPr>
              <a:t>Wytycznych, lub – w przypadku projektów finansowanych z FS i EFRR –</a:t>
            </a:r>
          </a:p>
          <a:p>
            <a:r>
              <a:rPr lang="pl-PL" sz="1200" kern="1200" baseline="0" dirty="0" smtClean="0">
                <a:solidFill>
                  <a:schemeClr val="tx1"/>
                </a:solidFill>
                <a:latin typeface="+mn-lt"/>
                <a:ea typeface="+mn-ea"/>
                <a:cs typeface="+mn-cs"/>
              </a:rPr>
              <a:t>w zakresie rzeczowym projektu zawartym we wniosku o dofinansowanie,</a:t>
            </a:r>
          </a:p>
          <a:p>
            <a:r>
              <a:rPr lang="pl-PL" sz="1200" kern="1200" baseline="0" dirty="0" smtClean="0">
                <a:solidFill>
                  <a:schemeClr val="tx1"/>
                </a:solidFill>
                <a:latin typeface="+mn-lt"/>
                <a:ea typeface="+mn-ea"/>
                <a:cs typeface="+mn-cs"/>
              </a:rPr>
              <a:t>e) został poniesiony zgodnie z postanowieniami umowy o dofinansowanie,</a:t>
            </a:r>
          </a:p>
          <a:p>
            <a:r>
              <a:rPr lang="pl-PL" sz="1200" kern="1200" baseline="0" dirty="0" smtClean="0">
                <a:solidFill>
                  <a:schemeClr val="tx1"/>
                </a:solidFill>
                <a:latin typeface="+mn-lt"/>
                <a:ea typeface="+mn-ea"/>
                <a:cs typeface="+mn-cs"/>
              </a:rPr>
              <a:t>f) </a:t>
            </a:r>
            <a:r>
              <a:rPr lang="pl-PL" sz="1200" b="1" kern="1200" baseline="0" dirty="0" smtClean="0">
                <a:solidFill>
                  <a:schemeClr val="tx1"/>
                </a:solidFill>
                <a:latin typeface="+mn-lt"/>
                <a:ea typeface="+mn-ea"/>
                <a:cs typeface="+mn-cs"/>
              </a:rPr>
              <a:t>jest niezbędny do realizacji celów projektu i został poniesiony w związku z realizacją</a:t>
            </a:r>
          </a:p>
          <a:p>
            <a:r>
              <a:rPr lang="pl-PL" sz="1200" b="1" kern="1200" baseline="0" dirty="0" smtClean="0">
                <a:solidFill>
                  <a:schemeClr val="tx1"/>
                </a:solidFill>
                <a:latin typeface="+mn-lt"/>
                <a:ea typeface="+mn-ea"/>
                <a:cs typeface="+mn-cs"/>
              </a:rPr>
              <a:t>projektu</a:t>
            </a:r>
            <a:r>
              <a:rPr lang="pl-PL" sz="1200" kern="1200" baseline="0" dirty="0" smtClean="0">
                <a:solidFill>
                  <a:schemeClr val="tx1"/>
                </a:solidFill>
                <a:latin typeface="+mn-lt"/>
                <a:ea typeface="+mn-ea"/>
                <a:cs typeface="+mn-cs"/>
              </a:rPr>
              <a:t>,</a:t>
            </a:r>
          </a:p>
          <a:p>
            <a:r>
              <a:rPr lang="pl-PL" sz="1200" kern="1200" baseline="0" dirty="0" smtClean="0">
                <a:solidFill>
                  <a:schemeClr val="tx1"/>
                </a:solidFill>
                <a:latin typeface="+mn-lt"/>
                <a:ea typeface="+mn-ea"/>
                <a:cs typeface="+mn-cs"/>
              </a:rPr>
              <a:t>g) został dokonany w sposób przejrzysty, racjonalny i efektywny, z zachowaniem zasad</a:t>
            </a:r>
          </a:p>
          <a:p>
            <a:r>
              <a:rPr lang="pl-PL" sz="1200" kern="1200" baseline="0" dirty="0" smtClean="0">
                <a:solidFill>
                  <a:schemeClr val="tx1"/>
                </a:solidFill>
                <a:latin typeface="+mn-lt"/>
                <a:ea typeface="+mn-ea"/>
                <a:cs typeface="+mn-cs"/>
              </a:rPr>
              <a:t>uzyskiwania najlepszych efektów z danych nakładów,</a:t>
            </a:r>
          </a:p>
          <a:p>
            <a:r>
              <a:rPr lang="pl-PL" sz="1200" kern="1200" baseline="0" dirty="0" smtClean="0">
                <a:solidFill>
                  <a:schemeClr val="tx1"/>
                </a:solidFill>
                <a:latin typeface="+mn-lt"/>
                <a:ea typeface="+mn-ea"/>
                <a:cs typeface="+mn-cs"/>
              </a:rPr>
              <a:t>h) został należycie udokumentowany, zgodnie z wymogami w tym zakresie określonymi</a:t>
            </a:r>
          </a:p>
          <a:p>
            <a:r>
              <a:rPr lang="pl-PL" sz="1200" kern="1200" baseline="0" dirty="0" smtClean="0">
                <a:solidFill>
                  <a:schemeClr val="tx1"/>
                </a:solidFill>
                <a:latin typeface="+mn-lt"/>
                <a:ea typeface="+mn-ea"/>
                <a:cs typeface="+mn-cs"/>
              </a:rPr>
              <a:t>w </a:t>
            </a:r>
            <a:r>
              <a:rPr lang="pl-PL" sz="1200" i="1" kern="1200" baseline="0" dirty="0" smtClean="0">
                <a:solidFill>
                  <a:schemeClr val="tx1"/>
                </a:solidFill>
                <a:latin typeface="+mn-lt"/>
                <a:ea typeface="+mn-ea"/>
                <a:cs typeface="+mn-cs"/>
              </a:rPr>
              <a:t>Wytycznych, </a:t>
            </a:r>
            <a:r>
              <a:rPr lang="pl-PL" sz="1200" i="1" kern="1200" baseline="0" dirty="0" err="1" smtClean="0">
                <a:solidFill>
                  <a:schemeClr val="tx1"/>
                </a:solidFill>
                <a:latin typeface="+mn-lt"/>
                <a:ea typeface="+mn-ea"/>
                <a:cs typeface="+mn-cs"/>
              </a:rPr>
              <a:t>Wytycznych</a:t>
            </a:r>
            <a:r>
              <a:rPr lang="pl-PL" sz="1200" i="1" kern="1200" baseline="0" dirty="0" smtClean="0">
                <a:solidFill>
                  <a:schemeClr val="tx1"/>
                </a:solidFill>
                <a:latin typeface="+mn-lt"/>
                <a:ea typeface="+mn-ea"/>
                <a:cs typeface="+mn-cs"/>
              </a:rPr>
              <a:t> PT, o których mowa w rozdziale 4 pkt 2 lub ze</a:t>
            </a:r>
          </a:p>
          <a:p>
            <a:r>
              <a:rPr lang="pl-PL" sz="1200" kern="1200" baseline="0" dirty="0" smtClean="0">
                <a:solidFill>
                  <a:schemeClr val="tx1"/>
                </a:solidFill>
                <a:latin typeface="+mn-lt"/>
                <a:ea typeface="+mn-ea"/>
                <a:cs typeface="+mn-cs"/>
              </a:rPr>
              <a:t>szczegółowymi zasadami określonymi przez IZ PO,</a:t>
            </a:r>
          </a:p>
          <a:p>
            <a:r>
              <a:rPr lang="pl-PL" sz="1200" kern="1200" baseline="0" dirty="0" smtClean="0">
                <a:solidFill>
                  <a:schemeClr val="tx1"/>
                </a:solidFill>
                <a:latin typeface="+mn-lt"/>
                <a:ea typeface="+mn-ea"/>
                <a:cs typeface="+mn-cs"/>
              </a:rPr>
              <a:t>i) został wykazany we wniosku o płatność zgodnie z Wytycznymi w zakresie warunków</a:t>
            </a:r>
          </a:p>
          <a:p>
            <a:r>
              <a:rPr lang="pl-PL" sz="1200" kern="1200" baseline="0" dirty="0" smtClean="0">
                <a:solidFill>
                  <a:schemeClr val="tx1"/>
                </a:solidFill>
                <a:latin typeface="+mn-lt"/>
                <a:ea typeface="+mn-ea"/>
                <a:cs typeface="+mn-cs"/>
              </a:rPr>
              <a:t>gromadzenia i przekazywania danych w postaci elektronicznej,</a:t>
            </a:r>
          </a:p>
          <a:p>
            <a:r>
              <a:rPr lang="pl-PL" sz="1200" kern="1200" baseline="0" dirty="0" smtClean="0">
                <a:solidFill>
                  <a:schemeClr val="tx1"/>
                </a:solidFill>
                <a:latin typeface="+mn-lt"/>
                <a:ea typeface="+mn-ea"/>
                <a:cs typeface="+mn-cs"/>
              </a:rPr>
              <a:t>j) dotyczy towarów dostarczonych lub usług wykonanych lub robót zrealizowanych,</a:t>
            </a:r>
          </a:p>
          <a:p>
            <a:r>
              <a:rPr lang="pl-PL" sz="1200" kern="1200" baseline="0" dirty="0" smtClean="0">
                <a:solidFill>
                  <a:schemeClr val="tx1"/>
                </a:solidFill>
                <a:latin typeface="+mn-lt"/>
                <a:ea typeface="+mn-ea"/>
                <a:cs typeface="+mn-cs"/>
              </a:rPr>
              <a:t>w tym zaliczek dla wykonawców17, z zastrzeżeniem pkt 4 podrozdziału 6.4,</a:t>
            </a:r>
          </a:p>
          <a:p>
            <a:r>
              <a:rPr lang="pl-PL" sz="1200" kern="1200" baseline="0" dirty="0" smtClean="0">
                <a:solidFill>
                  <a:schemeClr val="tx1"/>
                </a:solidFill>
                <a:latin typeface="+mn-lt"/>
                <a:ea typeface="+mn-ea"/>
                <a:cs typeface="+mn-cs"/>
              </a:rPr>
              <a:t>k) jest zgodny z innymi warunkami uznania go za wydatek </a:t>
            </a:r>
            <a:r>
              <a:rPr lang="pl-PL" sz="1200" kern="1200" baseline="0" dirty="0" err="1" smtClean="0">
                <a:solidFill>
                  <a:schemeClr val="tx1"/>
                </a:solidFill>
                <a:latin typeface="+mn-lt"/>
                <a:ea typeface="+mn-ea"/>
                <a:cs typeface="+mn-cs"/>
              </a:rPr>
              <a:t>kwalifikowalny</a:t>
            </a:r>
            <a:r>
              <a:rPr lang="pl-PL" sz="1200" kern="1200" baseline="0" dirty="0" smtClean="0">
                <a:solidFill>
                  <a:schemeClr val="tx1"/>
                </a:solidFill>
                <a:latin typeface="+mn-lt"/>
                <a:ea typeface="+mn-ea"/>
                <a:cs typeface="+mn-cs"/>
              </a:rPr>
              <a:t> określonymi</a:t>
            </a:r>
          </a:p>
          <a:p>
            <a:r>
              <a:rPr lang="pl-PL" sz="1200" kern="1200" baseline="0" dirty="0" smtClean="0">
                <a:solidFill>
                  <a:schemeClr val="tx1"/>
                </a:solidFill>
                <a:latin typeface="+mn-lt"/>
                <a:ea typeface="+mn-ea"/>
                <a:cs typeface="+mn-cs"/>
              </a:rPr>
              <a:t>w </a:t>
            </a:r>
            <a:r>
              <a:rPr lang="pl-PL" sz="1200" i="1" kern="1200" baseline="0" dirty="0" smtClean="0">
                <a:solidFill>
                  <a:schemeClr val="tx1"/>
                </a:solidFill>
                <a:latin typeface="+mn-lt"/>
                <a:ea typeface="+mn-ea"/>
                <a:cs typeface="+mn-cs"/>
              </a:rPr>
              <a:t>Wytycznych, </a:t>
            </a:r>
            <a:r>
              <a:rPr lang="pl-PL" sz="1200" i="1" kern="1200" baseline="0" dirty="0" err="1" smtClean="0">
                <a:solidFill>
                  <a:schemeClr val="tx1"/>
                </a:solidFill>
                <a:latin typeface="+mn-lt"/>
                <a:ea typeface="+mn-ea"/>
                <a:cs typeface="+mn-cs"/>
              </a:rPr>
              <a:t>Wytycznych</a:t>
            </a:r>
            <a:r>
              <a:rPr lang="pl-PL" sz="1200" i="1" kern="1200" baseline="0" dirty="0" smtClean="0">
                <a:solidFill>
                  <a:schemeClr val="tx1"/>
                </a:solidFill>
                <a:latin typeface="+mn-lt"/>
                <a:ea typeface="+mn-ea"/>
                <a:cs typeface="+mn-cs"/>
              </a:rPr>
              <a:t> PT, o których mowa w rozdziale 4 pkt 2 lub określonymi</a:t>
            </a:r>
          </a:p>
          <a:p>
            <a:r>
              <a:rPr lang="pl-PL" sz="1200" kern="1200" baseline="0" dirty="0" smtClean="0">
                <a:solidFill>
                  <a:schemeClr val="tx1"/>
                </a:solidFill>
                <a:latin typeface="+mn-lt"/>
                <a:ea typeface="+mn-ea"/>
                <a:cs typeface="+mn-cs"/>
              </a:rPr>
              <a:t>przez IZ PO w wytycznych programowych lub regulaminie konkursu lub dokumentacji</a:t>
            </a:r>
          </a:p>
          <a:p>
            <a:r>
              <a:rPr lang="pl-PL" sz="1200" kern="1200" baseline="0" dirty="0" smtClean="0">
                <a:solidFill>
                  <a:schemeClr val="tx1"/>
                </a:solidFill>
                <a:latin typeface="+mn-lt"/>
                <a:ea typeface="+mn-ea"/>
                <a:cs typeface="+mn-cs"/>
              </a:rPr>
              <a:t>dotyczącej projektów zgłaszanych w trybie pozakonkursowym.</a:t>
            </a: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36</a:t>
            </a:fld>
            <a:endParaRPr lang="pl-PL" altLang="pl-PL"/>
          </a:p>
        </p:txBody>
      </p:sp>
    </p:spTree>
    <p:extLst>
      <p:ext uri="{BB962C8B-B14F-4D97-AF65-F5344CB8AC3E}">
        <p14:creationId xmlns:p14="http://schemas.microsoft.com/office/powerpoint/2010/main" val="2257292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kern="120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38</a:t>
            </a:fld>
            <a:endParaRPr lang="pl-PL" altLang="pl-PL"/>
          </a:p>
        </p:txBody>
      </p:sp>
    </p:spTree>
    <p:extLst>
      <p:ext uri="{BB962C8B-B14F-4D97-AF65-F5344CB8AC3E}">
        <p14:creationId xmlns:p14="http://schemas.microsoft.com/office/powerpoint/2010/main" val="631530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Przez dokument równorzędny należy rozumieć </a:t>
            </a:r>
            <a:r>
              <a:rPr lang="pl-PL" sz="1200" kern="150" dirty="0" smtClean="0">
                <a:ea typeface="Times New Roman"/>
                <a:cs typeface="Arial"/>
              </a:rPr>
              <a:t>lokalny, miejski lub gminny programy rewitalizacji. </a:t>
            </a:r>
            <a:r>
              <a:rPr lang="pl-PL" sz="1200" kern="150" dirty="0" smtClean="0">
                <a:solidFill>
                  <a:srgbClr val="000000"/>
                </a:solidFill>
                <a:ea typeface="Times New Roman"/>
                <a:cs typeface="Arial"/>
              </a:rPr>
              <a:t>Dokument równorzędny to taki, który zawiera wszystkie niezbędne elementy programu rewitalizacji, zgodnie z Wytycznymi opracowanymi przez Ministerstwo Rozwoju w zakresie rewitalizacji w programach operacyjnych na lata 2014-2020 oraz wytycznymi programowymi IZ RPO WD dotyczącymi zasad przygotowania lokalnych programów rewitalizacji (lub dokumentów równorzędnych) w perspektywie finansowej 2014-2020.</a:t>
            </a:r>
          </a:p>
          <a:p>
            <a:pPr marL="0" marR="0" indent="0" algn="l" defTabSz="914400" rtl="0" eaLnBrk="0" fontAlgn="base" latinLnBrk="0" hangingPunct="0">
              <a:lnSpc>
                <a:spcPct val="100000"/>
              </a:lnSpc>
              <a:spcBef>
                <a:spcPct val="30000"/>
              </a:spcBef>
              <a:spcAft>
                <a:spcPct val="0"/>
              </a:spcAft>
              <a:buClrTx/>
              <a:buSzTx/>
              <a:buFontTx/>
              <a:buNone/>
              <a:tabLst/>
              <a:defRPr/>
            </a:pPr>
            <a:endParaRPr lang="pl-PL" sz="1200" kern="150" dirty="0" smtClean="0">
              <a:latin typeface="Times New Roman"/>
              <a:ea typeface="Times New Roman"/>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l-PL" sz="1200" kern="150" dirty="0" smtClean="0">
                <a:ea typeface="Times New Roman"/>
                <a:cs typeface="Times New Roman"/>
              </a:rPr>
              <a:t>Obszary wiejskie zdefiniowane zgodnie z załącznikiem nr 1 do Rozporządzenia Wykonawczego Komisji (UE) NR 215/2014 z dnia 7 marca 2014 r.</a:t>
            </a:r>
            <a:endParaRPr lang="pl-PL" sz="1200" kern="150" dirty="0" smtClean="0">
              <a:latin typeface="Times New Roman"/>
              <a:ea typeface="Times New Roman"/>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39</a:t>
            </a:fld>
            <a:endParaRPr lang="pl-PL" altLang="pl-PL"/>
          </a:p>
        </p:txBody>
      </p:sp>
    </p:spTree>
    <p:extLst>
      <p:ext uri="{BB962C8B-B14F-4D97-AF65-F5344CB8AC3E}">
        <p14:creationId xmlns:p14="http://schemas.microsoft.com/office/powerpoint/2010/main" val="37936438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42</a:t>
            </a:fld>
            <a:endParaRPr lang="pl-PL" altLang="pl-PL"/>
          </a:p>
        </p:txBody>
      </p:sp>
    </p:spTree>
    <p:extLst>
      <p:ext uri="{BB962C8B-B14F-4D97-AF65-F5344CB8AC3E}">
        <p14:creationId xmlns:p14="http://schemas.microsoft.com/office/powerpoint/2010/main" val="1473856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b="0" i="0" dirty="0" smtClean="0">
                <a:solidFill>
                  <a:srgbClr val="000000"/>
                </a:solidFill>
                <a:effectLst/>
                <a:latin typeface="Open Sans"/>
              </a:rPr>
              <a:t>Kontrakty Terytorialne narzędzie polityki rozwoju. Jego zadaniem jest zwiększenie skuteczności tej polityki.  W kontraktach rząd i władze poszczególnych województw uzgadniają  cele rozwojowe i inwestycje, które są dla obu stron kluczowe. Kontrakty wskazują, jakie działania podejmie rząd, a jakie będą wspierane z poziomu samorządowego (przez województwo, powiat, gminę). Inwestycje zapisane w Kontraktach będą finansowane ze środków unijnych i krajowych.</a:t>
            </a:r>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43</a:t>
            </a:fld>
            <a:endParaRPr lang="pl-PL" altLang="pl-PL"/>
          </a:p>
        </p:txBody>
      </p:sp>
    </p:spTree>
    <p:extLst>
      <p:ext uri="{BB962C8B-B14F-4D97-AF65-F5344CB8AC3E}">
        <p14:creationId xmlns:p14="http://schemas.microsoft.com/office/powerpoint/2010/main" val="3497966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pl-PL"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44</a:t>
            </a:fld>
            <a:endParaRPr lang="pl-PL" altLang="pl-PL"/>
          </a:p>
        </p:txBody>
      </p:sp>
    </p:spTree>
    <p:extLst>
      <p:ext uri="{BB962C8B-B14F-4D97-AF65-F5344CB8AC3E}">
        <p14:creationId xmlns:p14="http://schemas.microsoft.com/office/powerpoint/2010/main" val="2341231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endParaRPr lang="pl-PL" altLang="pl-PL" sz="18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normAutofit/>
          </a:bodyPr>
          <a:lstStyle/>
          <a:p>
            <a:pPr marL="170490" indent="-170490">
              <a:buFont typeface="Arial" pitchFamily="34" charset="0"/>
              <a:buChar char="•"/>
            </a:pPr>
            <a:r>
              <a:rPr lang="pl-PL" dirty="0" smtClean="0"/>
              <a:t>Wspólny cel merytoryczny projektu </a:t>
            </a:r>
          </a:p>
          <a:p>
            <a:pPr marL="170490" indent="-170490">
              <a:buFont typeface="Arial" pitchFamily="34" charset="0"/>
              <a:buChar char="•"/>
            </a:pPr>
            <a:r>
              <a:rPr lang="pl-PL" dirty="0" smtClean="0"/>
              <a:t>Każdy z partnerów musi</a:t>
            </a:r>
            <a:r>
              <a:rPr lang="pl-PL" baseline="0" dirty="0" smtClean="0"/>
              <a:t> mieć wyraźne określone zadania i obowiązki </a:t>
            </a:r>
          </a:p>
          <a:p>
            <a:pPr marL="170490" indent="-170490">
              <a:buFont typeface="Arial" pitchFamily="34" charset="0"/>
              <a:buChar char="•"/>
            </a:pPr>
            <a:r>
              <a:rPr lang="pl-PL" baseline="0" dirty="0" smtClean="0"/>
              <a:t>Pełną odpowiedzialność ponosi Beneficjent - partner wiodący projektu (Lider)</a:t>
            </a:r>
          </a:p>
          <a:p>
            <a:pPr marL="170490" indent="-170490">
              <a:buFont typeface="Arial" pitchFamily="34" charset="0"/>
              <a:buChar char="•"/>
            </a:pPr>
            <a:r>
              <a:rPr lang="pl-PL" baseline="0" dirty="0" smtClean="0"/>
              <a:t>Utworzenie i zainicjowanie partnerstwa przed złożeniem WNOD</a:t>
            </a:r>
          </a:p>
          <a:p>
            <a:pPr marL="170490" indent="-170490">
              <a:buFont typeface="Arial" pitchFamily="34" charset="0"/>
              <a:buChar char="•"/>
            </a:pPr>
            <a:r>
              <a:rPr lang="pl-PL" baseline="0" dirty="0" smtClean="0"/>
              <a:t>Projekt powinien być realizowany wspólnie od momentu jego rozpoczęcia tj. przygotowania dokumentacji aplikacyjnej do momentu np. złożenia WNPK</a:t>
            </a:r>
          </a:p>
          <a:p>
            <a:pPr marL="170490" indent="-170490">
              <a:buFont typeface="Arial" pitchFamily="34" charset="0"/>
              <a:buChar char="•"/>
            </a:pPr>
            <a:r>
              <a:rPr lang="pl-PL" baseline="0" dirty="0" smtClean="0"/>
              <a:t>Podmioty nie mogą łączyć się w partnerstwie celem uzyskania większej ilości punktów </a:t>
            </a:r>
          </a:p>
          <a:p>
            <a:pPr marL="170490" indent="-170490">
              <a:buFont typeface="Arial" pitchFamily="34" charset="0"/>
              <a:buChar char="•"/>
            </a:pPr>
            <a:r>
              <a:rPr lang="pl-PL" baseline="0" dirty="0" smtClean="0"/>
              <a:t>Punkty w ramach kryterium ogólnego nie będą przyznawane jeśli realizacja projektu partnerskiego będzie polegała na współpracy podmiotów po zakończeniu realizacji projektu (w okresie trwałości) gdy partner projektu będzie korzystał wyłącznie z efektów już zrealizowanego projektu  </a:t>
            </a:r>
            <a:endParaRPr lang="pl-PL"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val="1288638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85000" lnSpcReduction="10000"/>
          </a:bodyPr>
          <a:lstStyle/>
          <a:p>
            <a:r>
              <a:rPr lang="pl-PL" sz="1200" b="1" kern="1200" dirty="0" smtClean="0">
                <a:solidFill>
                  <a:schemeClr val="tx1"/>
                </a:solidFill>
                <a:effectLst/>
                <a:latin typeface="+mn-lt"/>
                <a:ea typeface="+mn-ea"/>
                <a:cs typeface="+mn-cs"/>
              </a:rPr>
              <a:t>Artykuł 1</a:t>
            </a:r>
            <a:endParaRPr lang="pl-PL" sz="1200" kern="1200" dirty="0" smtClean="0">
              <a:solidFill>
                <a:schemeClr val="tx1"/>
              </a:solidFill>
              <a:effectLst/>
              <a:latin typeface="+mn-lt"/>
              <a:ea typeface="+mn-ea"/>
              <a:cs typeface="+mn-cs"/>
            </a:endParaRPr>
          </a:p>
          <a:p>
            <a:r>
              <a:rPr lang="pl-PL" sz="1200" b="1" kern="1200" dirty="0" smtClean="0">
                <a:solidFill>
                  <a:schemeClr val="tx1"/>
                </a:solidFill>
                <a:effectLst/>
                <a:latin typeface="+mn-lt"/>
                <a:ea typeface="+mn-ea"/>
                <a:cs typeface="+mn-cs"/>
              </a:rPr>
              <a:t>Przedsiębiorstwo</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Za przedsiębiorstwo uważa się podmiot prowadzący działalność gospodarczą bez względu na jego formę prawną. Zalicza się tu w szczególności osoby prowadzące działalność na własny rachunek oraz firmy rodzinne zajmujące się rzemiosłem lub inną działalnością, a także spółki lub stowarzyszenia prowadzące regularną działalność gospodarczą.</a:t>
            </a:r>
          </a:p>
          <a:p>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Jeżeli okaże się, że dane wsparcie przykładowo nie wpływa na handel między państwami członkowskimi UE, brak jest w ogóle pomocy publicznej. Taka sytuacja może mieć miejsce np. w przypadku domów pomocy społecznej, prowadzonych przez jednostki samorządu terytorialnego lub na ich zlecenie (dział 2, rozdział 2 ustawy z dnia 12 marca 2004 r. o pomocy społecznej (Dz. U. z 2016 r., poz. 930), których działalność jest elementem polityki społecznej państwa i jest ograniczona terytorialnie (kierowanie osób tego wymagających do placówek położonych najbliżej ich miejsca zamieszkania), co wskazuje na lokalny charakter tej działalności. Placówki te, co do zasady, nie świadczą usług na rzecz osób mieszkających w innych państwach członkowskich, nawet jeśli są zlokalizowane w pobliżu granicy. Usługi domów pomocy społecznej skierowane są bowiem – zgodnie z art. 5 ustawy o pomocy społecznej – do osób posiadających miejsce zamieszkania i przebywających na terenie Polski. Zatem, z uwagi na specyfikę i adresatów usług domów pomocy społecznej, można wykluczyć możliwość wystąpienia konkurencji w wymiarze międzynarodowym pomiędzy domami pomocy społecznej a innymi podmiotami o podobnym charakterze. Pomimo zatem, iż domy pomocy społecznej konkurują na rynku krajowym z jednostkami prowadzonymi taką działalność w celu osiągnięcia zysku (podmioty prywatne prowadzące działalność gospodarczą na podstawie działu 2, rozdziału 3 ustawy o pomocy społecznej), z uwagi na krąg adresatów usług tych placówek i zasady ich funkcjonowania, domy pomocy społecznej prowadzone przez jednostki samorządu terytorialnego lub na ich zlecenie nie konkurują w wymiarze międzynarodowym z ośrodkami zlokalizowanymi w innych państwach członkowskich, zatem wsparcie udzielone tym podmiotom nie zakłóca konkurencji, ani nie wpływa na wymianę handlową na rynku wewnętrznym. Tym samym, domy pomocy społecznej nie są beneficjentami pomocy publicznej, a do wsparcia ze środków publicznych, z którego korzystają lub mogą korzystać, nie mają zastosowania przepisy o pomocy publicznej.</a:t>
            </a:r>
            <a:endParaRPr lang="pl-PL" sz="1200" kern="1200" dirty="0">
              <a:solidFill>
                <a:schemeClr val="tx1"/>
              </a:solidFill>
              <a:effectLst/>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47</a:t>
            </a:fld>
            <a:endParaRPr lang="pl-PL" altLang="pl-PL"/>
          </a:p>
        </p:txBody>
      </p:sp>
    </p:spTree>
    <p:extLst>
      <p:ext uri="{BB962C8B-B14F-4D97-AF65-F5344CB8AC3E}">
        <p14:creationId xmlns:p14="http://schemas.microsoft.com/office/powerpoint/2010/main" val="2307034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3</a:t>
            </a:fld>
            <a:endParaRPr lang="pl-PL" altLang="pl-PL"/>
          </a:p>
        </p:txBody>
      </p:sp>
      <p:sp>
        <p:nvSpPr>
          <p:cNvPr id="5" name="Symbol zastępczy notatek 4"/>
          <p:cNvSpPr>
            <a:spLocks noGrp="1"/>
          </p:cNvSpPr>
          <p:nvPr>
            <p:ph type="body" sz="quarter" idx="11"/>
          </p:nvPr>
        </p:nvSpPr>
        <p:spPr/>
        <p:txBody>
          <a:bodyPr/>
          <a:lstStyle/>
          <a:p>
            <a:endParaRPr lang="pl-PL" dirty="0"/>
          </a:p>
        </p:txBody>
      </p:sp>
    </p:spTree>
    <p:extLst>
      <p:ext uri="{BB962C8B-B14F-4D97-AF65-F5344CB8AC3E}">
        <p14:creationId xmlns:p14="http://schemas.microsoft.com/office/powerpoint/2010/main" val="832768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eaLnBrk="1" hangingPunct="1">
              <a:spcAft>
                <a:spcPts val="600"/>
              </a:spcAft>
              <a:defRPr/>
            </a:pPr>
            <a:endParaRPr lang="pl-PL" dirty="0">
              <a:latin typeface="Arial" pitchFamily="34" charset="0"/>
              <a:cs typeface="Arial" pitchFamily="34" charset="0"/>
            </a:endParaRPr>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52</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54</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55</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r>
              <a:rPr lang="pl-PL" dirty="0" smtClean="0">
                <a:latin typeface="Arial" pitchFamily="34" charset="0"/>
                <a:cs typeface="Arial" pitchFamily="34" charset="0"/>
              </a:rPr>
              <a:t>RPO WD:</a:t>
            </a:r>
            <a:endParaRPr lang="pl-PL" dirty="0">
              <a:latin typeface="Arial" pitchFamily="34" charset="0"/>
              <a:cs typeface="Arial" pitchFamily="34" charset="0"/>
            </a:endParaRPr>
          </a:p>
          <a:p>
            <a:pPr algn="l"/>
            <a:r>
              <a:rPr lang="pl-PL" sz="1200" b="0" i="0" u="none" strike="noStrike" baseline="0" dirty="0" smtClean="0">
                <a:latin typeface="+mn-lt"/>
              </a:rPr>
              <a:t>Aktywna integracja (PI 9.1)</a:t>
            </a:r>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56</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r>
              <a:rPr lang="pl-PL" sz="1400" kern="1200" baseline="30000" dirty="0" smtClean="0">
                <a:solidFill>
                  <a:schemeClr val="tx1"/>
                </a:solidFill>
                <a:effectLst/>
                <a:latin typeface="+mn-lt"/>
                <a:ea typeface="+mn-ea"/>
                <a:cs typeface="+mn-cs"/>
              </a:rPr>
              <a:t>Pod pojęciem rozbudowy  rozumie się sytuację, w której rozbudowywana część obiektu będzie funkcjonalnie i rzeczywiście połączona z istniejącą częścią obiektu</a:t>
            </a:r>
            <a:endParaRPr lang="pl-PL" altLang="pl-PL" sz="1400"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57</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Aft>
                <a:spcPts val="600"/>
              </a:spcAft>
              <a:defRPr/>
            </a:pPr>
            <a:endParaRPr lang="pl-PL" dirty="0">
              <a:latin typeface="Arial" pitchFamily="34" charset="0"/>
              <a:cs typeface="Arial" pitchFamily="34" charset="0"/>
            </a:endParaRP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58</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pl-PL" altLang="pl-PL" sz="1200" b="0" i="0" u="none" strike="noStrike" kern="1200" cap="none" spc="0" normalizeH="0" baseline="0" noProof="0" dirty="0" smtClean="0">
                <a:ln>
                  <a:noFill/>
                </a:ln>
                <a:solidFill>
                  <a:prstClr val="black"/>
                </a:solidFill>
                <a:effectLst/>
                <a:uLnTx/>
                <a:uFillTx/>
                <a:latin typeface="+mn-lt"/>
                <a:ea typeface="+mn-ea"/>
                <a:cs typeface="+mn-cs"/>
              </a:rPr>
              <a:t>Jeden Wnioskodawca może złożyć tylko jeden wniosek o dofinansowanie.</a:t>
            </a:r>
          </a:p>
          <a:p>
            <a:endParaRPr lang="pl-PL" altLang="pl-PL" b="1" u="sng" dirty="0" smtClean="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60</a:t>
            </a:fld>
            <a:endParaRPr lang="pl-PL" altLang="pl-PL">
              <a:solidFill>
                <a:prstClr val="black"/>
              </a:solidFill>
            </a:endParaRPr>
          </a:p>
        </p:txBody>
      </p:sp>
    </p:spTree>
    <p:extLst>
      <p:ext uri="{BB962C8B-B14F-4D97-AF65-F5344CB8AC3E}">
        <p14:creationId xmlns:p14="http://schemas.microsoft.com/office/powerpoint/2010/main" val="12886388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477" y="4715153"/>
            <a:ext cx="6408712" cy="478467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61</a:t>
            </a:fld>
            <a:endParaRPr lang="pl-PL" altLang="pl-PL">
              <a:solidFill>
                <a:prstClr val="black"/>
              </a:solidFill>
            </a:endParaRPr>
          </a:p>
        </p:txBody>
      </p:sp>
    </p:spTree>
    <p:extLst>
      <p:ext uri="{BB962C8B-B14F-4D97-AF65-F5344CB8AC3E}">
        <p14:creationId xmlns:p14="http://schemas.microsoft.com/office/powerpoint/2010/main" val="19428393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xfrm>
            <a:off x="158477" y="4715153"/>
            <a:ext cx="6408712" cy="4784670"/>
          </a:xfrm>
          <a:noFill/>
        </p:spPr>
        <p:txBody>
          <a:bodyPr wrap="square" numCol="1" anchor="t" anchorCtr="0" compatLnSpc="1">
            <a:prstTxWarp prst="textNoShape">
              <a:avLst/>
            </a:prstTxWarp>
            <a:noAutofit/>
          </a:bodyPr>
          <a:lstStyle/>
          <a:p>
            <a:r>
              <a:rPr lang="pl-PL" sz="1100" dirty="0"/>
              <a:t> </a:t>
            </a:r>
          </a:p>
          <a:p>
            <a:endParaRPr lang="pl-PL" sz="11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62</a:t>
            </a:fld>
            <a:endParaRPr lang="pl-PL" altLang="pl-PL">
              <a:solidFill>
                <a:prstClr val="black"/>
              </a:solidFill>
            </a:endParaRPr>
          </a:p>
        </p:txBody>
      </p:sp>
    </p:spTree>
    <p:extLst>
      <p:ext uri="{BB962C8B-B14F-4D97-AF65-F5344CB8AC3E}">
        <p14:creationId xmlns:p14="http://schemas.microsoft.com/office/powerpoint/2010/main" val="121865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4</a:t>
            </a:fld>
            <a:endParaRPr lang="pl-PL" altLang="pl-PL"/>
          </a:p>
        </p:txBody>
      </p:sp>
    </p:spTree>
    <p:extLst>
      <p:ext uri="{BB962C8B-B14F-4D97-AF65-F5344CB8AC3E}">
        <p14:creationId xmlns:p14="http://schemas.microsoft.com/office/powerpoint/2010/main" val="2871104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342900" lvl="0" indent="-342900" algn="just">
              <a:lnSpc>
                <a:spcPct val="150000"/>
              </a:lnSpc>
              <a:spcBef>
                <a:spcPts val="600"/>
              </a:spcBef>
              <a:spcAft>
                <a:spcPts val="600"/>
              </a:spcAft>
              <a:buSzPts val="1100"/>
              <a:buFont typeface="Arial"/>
              <a:buNone/>
              <a:tabLst>
                <a:tab pos="228600" algn="l"/>
              </a:tabLst>
            </a:pPr>
            <a:endParaRPr lang="pl-PL" sz="1200" dirty="0" smtClean="0">
              <a:latin typeface="Arial"/>
              <a:ea typeface="Times New Roman"/>
              <a:cs typeface="Arial"/>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5</a:t>
            </a:fld>
            <a:endParaRPr lang="pl-PL" altLang="pl-PL"/>
          </a:p>
        </p:txBody>
      </p:sp>
    </p:spTree>
    <p:extLst>
      <p:ext uri="{BB962C8B-B14F-4D97-AF65-F5344CB8AC3E}">
        <p14:creationId xmlns:p14="http://schemas.microsoft.com/office/powerpoint/2010/main" val="1699642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a:spcAft>
                <a:spcPts val="1000"/>
              </a:spcAft>
              <a:defRPr/>
            </a:pPr>
            <a:r>
              <a:rPr lang="pl-PL" sz="1400" b="1" dirty="0" smtClean="0">
                <a:solidFill>
                  <a:srgbClr val="000000"/>
                </a:solidFill>
              </a:rPr>
              <a:t>Dlaczego </a:t>
            </a:r>
            <a:r>
              <a:rPr lang="pl-PL" sz="1400" b="1" dirty="0" err="1" smtClean="0">
                <a:solidFill>
                  <a:srgbClr val="000000"/>
                </a:solidFill>
              </a:rPr>
              <a:t>deinstytucjonalizacja</a:t>
            </a:r>
            <a:r>
              <a:rPr lang="pl-PL" sz="1400" b="1" dirty="0" smtClean="0">
                <a:solidFill>
                  <a:srgbClr val="000000"/>
                </a:solidFill>
              </a:rPr>
              <a:t> usług publicznych jest tak ważna?</a:t>
            </a:r>
          </a:p>
          <a:p>
            <a:pPr marL="342900" indent="-342900">
              <a:spcAft>
                <a:spcPts val="1000"/>
              </a:spcAft>
              <a:buFont typeface="Arial" panose="020B0604020202020204" pitchFamily="34" charset="0"/>
              <a:buChar char="•"/>
              <a:defRPr/>
            </a:pPr>
            <a:r>
              <a:rPr lang="pl-PL" sz="1200" dirty="0" smtClean="0"/>
              <a:t>w sektorze usług społecznych nadal dominują formy instytucjonalne</a:t>
            </a:r>
          </a:p>
          <a:p>
            <a:pPr marL="342900" indent="-342900">
              <a:spcAft>
                <a:spcPts val="1000"/>
              </a:spcAft>
              <a:buFont typeface="Arial" panose="020B0604020202020204" pitchFamily="34" charset="0"/>
              <a:buChar char="•"/>
              <a:defRPr/>
            </a:pPr>
            <a:r>
              <a:rPr lang="pl-PL" sz="1200" dirty="0" smtClean="0"/>
              <a:t>stacjonarne formy opieki długoterminowej </a:t>
            </a:r>
            <a:r>
              <a:rPr lang="pl-PL" sz="1200" b="1" dirty="0" smtClean="0"/>
              <a:t>często nie zapewniają </a:t>
            </a:r>
            <a:r>
              <a:rPr lang="pl-PL" sz="1200" dirty="0" smtClean="0"/>
              <a:t>osobom w nich przebywającym </a:t>
            </a:r>
            <a:r>
              <a:rPr lang="pl-PL" sz="1200" b="1" dirty="0" smtClean="0"/>
              <a:t>prawa do niezależności</a:t>
            </a:r>
            <a:r>
              <a:rPr lang="pl-PL" sz="1200" dirty="0" smtClean="0"/>
              <a:t>, </a:t>
            </a:r>
            <a:r>
              <a:rPr lang="pl-PL" sz="1200" b="1" dirty="0" smtClean="0"/>
              <a:t>ograniczają lub uniemożliwiają udział w życiu społeczności</a:t>
            </a:r>
          </a:p>
          <a:p>
            <a:pPr marL="342900" indent="-342900">
              <a:spcAft>
                <a:spcPts val="1000"/>
              </a:spcAft>
              <a:buFont typeface="Arial" panose="020B0604020202020204" pitchFamily="34" charset="0"/>
              <a:buChar char="•"/>
              <a:defRPr/>
            </a:pPr>
            <a:r>
              <a:rPr lang="pl-PL" sz="1200" dirty="0" smtClean="0">
                <a:solidFill>
                  <a:srgbClr val="000000"/>
                </a:solidFill>
              </a:rPr>
              <a:t>Instytucjonalne formy świadczenia usług są </a:t>
            </a:r>
            <a:r>
              <a:rPr lang="pl-PL" sz="1200" dirty="0" smtClean="0"/>
              <a:t>rozwiązaniami </a:t>
            </a:r>
            <a:r>
              <a:rPr lang="pl-PL" sz="1200" b="1" dirty="0" smtClean="0"/>
              <a:t>bardziej kosztownymi </a:t>
            </a:r>
            <a:r>
              <a:rPr lang="pl-PL" sz="1200" dirty="0" smtClean="0"/>
              <a:t>niż usługi świadczone na poziomie lokalnych społeczności</a:t>
            </a:r>
            <a:endParaRPr lang="pl-PL" sz="1200" b="1" dirty="0" smtClean="0">
              <a:solidFill>
                <a:srgbClr val="000000"/>
              </a:solidFill>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6</a:t>
            </a:fld>
            <a:endParaRPr lang="pl-PL" altLang="pl-PL"/>
          </a:p>
        </p:txBody>
      </p:sp>
    </p:spTree>
    <p:extLst>
      <p:ext uri="{BB962C8B-B14F-4D97-AF65-F5344CB8AC3E}">
        <p14:creationId xmlns:p14="http://schemas.microsoft.com/office/powerpoint/2010/main" val="346787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i="0" u="none" strike="noStrike" baseline="0" dirty="0" smtClean="0">
                <a:latin typeface="Times New Roman"/>
              </a:rPr>
              <a:t>Lokalizacja, architektura budynku i organizacja przestrzeni jako czynniki izolacji i wykluczenia jego mieszkańców </a:t>
            </a:r>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Fizycznym zobrazowaniem ograniczania mieszkańców instytucji stacjonarnych jest lokowanie ich na obrzeżach miast lub na terenach o niskiej gęstości zaludnienia. Przybierają one formę zamkniętych, izolowanych obszarów separujących grupy mieszkańców placówki od pozostałych członków społeczności. Są one jak getto, gdy: </a:t>
            </a:r>
          </a:p>
          <a:p>
            <a:r>
              <a:rPr lang="pl-PL" sz="1200" b="0" i="0" u="none" strike="noStrike" kern="1200" baseline="0" dirty="0" smtClean="0">
                <a:solidFill>
                  <a:schemeClr val="tx1"/>
                </a:solidFill>
                <a:latin typeface="+mn-lt"/>
                <a:ea typeface="+mn-ea"/>
                <a:cs typeface="+mn-cs"/>
              </a:rPr>
              <a:t>1. umiejscawia się je z dala od centrum, wyraźnie wydzielając je z przestrzeni miejskiej, </a:t>
            </a:r>
          </a:p>
          <a:p>
            <a:r>
              <a:rPr lang="pl-PL" sz="1200" b="0" i="0" u="none" strike="noStrike" kern="1200" baseline="0" dirty="0" smtClean="0">
                <a:solidFill>
                  <a:schemeClr val="tx1"/>
                </a:solidFill>
                <a:latin typeface="+mn-lt"/>
                <a:ea typeface="+mn-ea"/>
                <a:cs typeface="+mn-cs"/>
              </a:rPr>
              <a:t>2. są ogrodzone wysokim murem lub płotem, </a:t>
            </a:r>
          </a:p>
          <a:p>
            <a:r>
              <a:rPr lang="pl-PL" sz="1200" b="0" i="0" u="none" strike="noStrike" kern="1200" baseline="0" dirty="0" smtClean="0">
                <a:solidFill>
                  <a:schemeClr val="tx1"/>
                </a:solidFill>
                <a:latin typeface="+mn-lt"/>
                <a:ea typeface="+mn-ea"/>
                <a:cs typeface="+mn-cs"/>
              </a:rPr>
              <a:t>3. zamieszkiwane są przez przedstawicieli jednej kategorii społecznej, homogenicznych pod względem statusu społeczno-ekonomicznego, </a:t>
            </a:r>
          </a:p>
          <a:p>
            <a:r>
              <a:rPr lang="pl-PL" sz="1200" b="0" i="0" u="none" strike="noStrike" kern="1200" baseline="0" dirty="0" smtClean="0">
                <a:solidFill>
                  <a:schemeClr val="tx1"/>
                </a:solidFill>
                <a:latin typeface="+mn-lt"/>
                <a:ea typeface="+mn-ea"/>
                <a:cs typeface="+mn-cs"/>
              </a:rPr>
              <a:t>4. przybierają formę enklawy życia społecznego, wyłączając ich mieszkańców z życia społeczności lokalnej i zmuszając do zorganizowania sieci usług w wydzielonej dla nich przestrzeni, </a:t>
            </a:r>
          </a:p>
          <a:p>
            <a:r>
              <a:rPr lang="pl-PL" sz="1200" b="0" i="0" u="none" strike="noStrike" kern="1200" baseline="0" dirty="0" smtClean="0">
                <a:solidFill>
                  <a:schemeClr val="tx1"/>
                </a:solidFill>
                <a:latin typeface="+mn-lt"/>
                <a:ea typeface="+mn-ea"/>
                <a:cs typeface="+mn-cs"/>
              </a:rPr>
              <a:t>5. zarówno mieszkańcy, jak i zewnętrzne otoczenie mają poczucie odrębności społecznej i świadomościowej, </a:t>
            </a:r>
          </a:p>
          <a:p>
            <a:r>
              <a:rPr lang="pl-PL" sz="1200" b="0" i="0" u="none" strike="noStrike" kern="1200" baseline="0" dirty="0" smtClean="0">
                <a:solidFill>
                  <a:schemeClr val="tx1"/>
                </a:solidFill>
                <a:latin typeface="+mn-lt"/>
                <a:ea typeface="+mn-ea"/>
                <a:cs typeface="+mn-cs"/>
              </a:rPr>
              <a:t>6. wymiana między obszarem placówki a otoczeniem zewnętrznym jest ograniczona, a granica (fizyczna i mentalna) między tymi dwoma światami jest na tyle szczelna, że niewielu mieszkańców którejkolwiek ze stron przenika do drugiego. </a:t>
            </a:r>
          </a:p>
          <a:p>
            <a:endParaRPr lang="pl-PL" sz="1200" b="0" i="0" u="none" strike="noStrike" kern="1200" baseline="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7</a:t>
            </a:fld>
            <a:endParaRPr lang="pl-PL" altLang="pl-PL"/>
          </a:p>
        </p:txBody>
      </p:sp>
    </p:spTree>
    <p:extLst>
      <p:ext uri="{BB962C8B-B14F-4D97-AF65-F5344CB8AC3E}">
        <p14:creationId xmlns:p14="http://schemas.microsoft.com/office/powerpoint/2010/main" val="3388610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lnSpc>
                <a:spcPct val="115000"/>
              </a:lnSpc>
              <a:spcAft>
                <a:spcPts val="0"/>
              </a:spcAft>
            </a:pPr>
            <a:r>
              <a:rPr lang="pl-PL" sz="1200" u="none" kern="150" dirty="0" smtClean="0">
                <a:effectLst/>
                <a:latin typeface="+mn-lt"/>
                <a:ea typeface="SimSun"/>
                <a:cs typeface="Tahoma"/>
              </a:rPr>
              <a:t>W związku z planowanymi zmianami zapisów </a:t>
            </a:r>
            <a:r>
              <a:rPr lang="pl-PL" sz="1200" i="1" u="none" kern="150" dirty="0" smtClean="0">
                <a:effectLst/>
                <a:latin typeface="+mn-lt"/>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200" u="none" kern="150" dirty="0" smtClean="0">
                <a:effectLst/>
                <a:latin typeface="+mn-lt"/>
                <a:ea typeface="SimSun"/>
                <a:cs typeface="Tahoma"/>
              </a:rPr>
              <a:t>  niektóre uregulowania z nich wynikające zostaną przedstawione w formie komunikatu we wszystkich miejscach, gdzie opublikowano ogłoszenie – niezwłocznie po zatwierdzeniu zmian przez Ministerstwo Rozwoju.</a:t>
            </a:r>
          </a:p>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8</a:t>
            </a:fld>
            <a:endParaRPr lang="pl-PL" altLang="pl-PL"/>
          </a:p>
        </p:txBody>
      </p:sp>
    </p:spTree>
    <p:extLst>
      <p:ext uri="{BB962C8B-B14F-4D97-AF65-F5344CB8AC3E}">
        <p14:creationId xmlns:p14="http://schemas.microsoft.com/office/powerpoint/2010/main" val="21500841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kern="1200" dirty="0" smtClean="0">
                <a:solidFill>
                  <a:schemeClr val="tx1"/>
                </a:solidFill>
                <a:latin typeface="+mn-lt"/>
                <a:ea typeface="+mn-ea"/>
                <a:cs typeface="+mn-cs"/>
              </a:rPr>
              <a:t>Warunek ten wskazuje natomiast na </a:t>
            </a:r>
            <a:r>
              <a:rPr lang="pl-PL" sz="1200" b="1" kern="1200" dirty="0" smtClean="0">
                <a:solidFill>
                  <a:schemeClr val="tx1"/>
                </a:solidFill>
                <a:latin typeface="+mn-lt"/>
                <a:ea typeface="+mn-ea"/>
                <a:cs typeface="+mn-cs"/>
              </a:rPr>
              <a:t>konieczność zapewnienia właściwej kultury organizacyjnej </a:t>
            </a:r>
            <a:r>
              <a:rPr lang="pl-PL" sz="1200" kern="1200" dirty="0" smtClean="0">
                <a:solidFill>
                  <a:schemeClr val="tx1"/>
                </a:solidFill>
                <a:latin typeface="+mn-lt"/>
                <a:ea typeface="+mn-ea"/>
                <a:cs typeface="+mn-cs"/>
              </a:rPr>
              <a:t>–  przede wszystkim indywidualizację oferowanej pomocy mieszkańcom, w tym zapewnienie możliwości decydowania o sprawach, które ich dotyczą,</a:t>
            </a:r>
            <a:r>
              <a:rPr lang="pl-PL" sz="1200" kern="1200" baseline="0" dirty="0" smtClean="0">
                <a:solidFill>
                  <a:schemeClr val="tx1"/>
                </a:solidFill>
                <a:latin typeface="+mn-lt"/>
                <a:ea typeface="+mn-ea"/>
                <a:cs typeface="+mn-cs"/>
              </a:rPr>
              <a:t> nieizolowanie mieszkańców – by nie dochodziło do ich </a:t>
            </a:r>
            <a:r>
              <a:rPr lang="pl-PL" sz="1200" b="1" kern="1200" baseline="0" dirty="0" err="1" smtClean="0">
                <a:solidFill>
                  <a:schemeClr val="tx1"/>
                </a:solidFill>
                <a:latin typeface="+mn-lt"/>
                <a:ea typeface="+mn-ea"/>
                <a:cs typeface="+mn-cs"/>
              </a:rPr>
              <a:t>gettoizacji</a:t>
            </a:r>
            <a:r>
              <a:rPr lang="pl-PL" sz="1200" kern="1200" baseline="0" dirty="0" smtClean="0">
                <a:solidFill>
                  <a:schemeClr val="tx1"/>
                </a:solidFill>
                <a:latin typeface="+mn-lt"/>
                <a:ea typeface="+mn-ea"/>
                <a:cs typeface="+mn-cs"/>
              </a:rPr>
              <a:t>.</a:t>
            </a:r>
            <a:endParaRPr lang="pl-PL" sz="1200" kern="120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pl-PL" sz="1200" dirty="0" smtClean="0">
                <a:ea typeface="Times New Roman"/>
                <a:cs typeface="Arial"/>
              </a:rPr>
              <a:t>* </a:t>
            </a:r>
            <a:r>
              <a:rPr lang="pl-PL" sz="1200" kern="150" dirty="0" smtClean="0">
                <a:ea typeface="SimSun"/>
                <a:cs typeface="Tahoma"/>
              </a:rPr>
              <a:t>W związku z planowanymi zmianami zapisów </a:t>
            </a:r>
            <a:r>
              <a:rPr lang="pl-PL" sz="1200" i="1" kern="150" dirty="0" smtClean="0">
                <a:ea typeface="SimSun"/>
                <a:cs typeface="Tahoma"/>
              </a:rPr>
              <a:t>„Wytycznych w zakresie realizacji przedsięwzięć w obszarze włączenia społecznego i zwalczania ubóstwa z wykorzystaniem środków Europejskiego Funduszu Społecznego i Europejskiego Funduszu Rozwoju Regionalnego na lata 2014-2020”</a:t>
            </a:r>
            <a:r>
              <a:rPr lang="pl-PL" sz="1200" kern="150" dirty="0" smtClean="0">
                <a:ea typeface="SimSun"/>
                <a:cs typeface="Tahoma"/>
              </a:rPr>
              <a:t> uregulowania w tej kwestii zostaną przedstawione w formie komunikatu we wszystkich miejscach, gdzie opublikowano ogłoszenie – niezwłocznie po zatwierdzeniu zmian przez Ministerstwo Rozwoju.</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pl-PL" sz="1200" kern="1200" dirty="0" smtClean="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9</a:t>
            </a:fld>
            <a:endParaRPr lang="pl-PL" altLang="pl-PL"/>
          </a:p>
        </p:txBody>
      </p:sp>
    </p:spTree>
    <p:extLst>
      <p:ext uri="{BB962C8B-B14F-4D97-AF65-F5344CB8AC3E}">
        <p14:creationId xmlns:p14="http://schemas.microsoft.com/office/powerpoint/2010/main" val="1802102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2017-08-03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2017-08-03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2017-08-03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6262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12579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20396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79213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37739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7739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45990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580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2017-08-03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7684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0701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2017-08-03</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62141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2017-08-03</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2017-08-03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2017-08-03</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2017-08-03</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2017-08-03</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2017-08-03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smtClean="0"/>
              <a:t>Kliknij ikonę, aby dodać obraz</a:t>
            </a:r>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2017-08-03</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2017-08-03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6380BA3F-33EE-4B10-A7A9-11EA9EFA526F}" type="datetimeFigureOut">
              <a:rPr lang="pl-PL" smtClean="0">
                <a:solidFill>
                  <a:prstClr val="black">
                    <a:tint val="75000"/>
                  </a:prstClr>
                </a:solidFill>
                <a:latin typeface="Calibri"/>
              </a:rPr>
              <a:pPr eaLnBrk="1" fontAlgn="auto" hangingPunct="1">
                <a:spcBef>
                  <a:spcPts val="0"/>
                </a:spcBef>
                <a:spcAft>
                  <a:spcPts val="0"/>
                </a:spcAft>
              </a:pPr>
              <a:t>2017-08-03</a:t>
            </a:fld>
            <a:endParaRPr lang="pl-PL">
              <a:solidFill>
                <a:prstClr val="black">
                  <a:tint val="75000"/>
                </a:prstClr>
              </a:solidFill>
              <a:latin typeface="Calibri"/>
            </a:endParaRPr>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pl-PL">
              <a:solidFill>
                <a:prstClr val="black">
                  <a:tint val="75000"/>
                </a:prstClr>
              </a:solidFill>
              <a:latin typeface="Calibri"/>
            </a:endParaRP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01653238-6498-42C9-B41E-DC417AC75BA7}" type="slidenum">
              <a:rPr lang="pl-PL" smtClean="0">
                <a:solidFill>
                  <a:prstClr val="black">
                    <a:tint val="75000"/>
                  </a:prstClr>
                </a:solidFill>
                <a:latin typeface="Calibri"/>
              </a:rPr>
              <a:pPr eaLnBrk="1" fontAlgn="auto" hangingPunct="1">
                <a:spcBef>
                  <a:spcPts val="0"/>
                </a:spcBef>
                <a:spcAft>
                  <a:spcPts val="0"/>
                </a:spcAft>
              </a:pPr>
              <a:t>‹#›</a:t>
            </a:fld>
            <a:endParaRPr lang="pl-PL">
              <a:solidFill>
                <a:prstClr val="black">
                  <a:tint val="75000"/>
                </a:prstClr>
              </a:solidFill>
              <a:latin typeface="Calibri"/>
            </a:endParaRPr>
          </a:p>
        </p:txBody>
      </p:sp>
    </p:spTree>
    <p:extLst>
      <p:ext uri="{BB962C8B-B14F-4D97-AF65-F5344CB8AC3E}">
        <p14:creationId xmlns:p14="http://schemas.microsoft.com/office/powerpoint/2010/main" val="28925937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ower.gov.pl/dostepnosc"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snow-umwd.dolnyslask.pl/"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snow-umwd.dolnyslask.pl/"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www.ipaw.walbrzych.eu/"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mailto:pife.walbrzych@dolnyslask.pl" TargetMode="External"/><Relationship Id="rId4" Type="http://schemas.openxmlformats.org/officeDocument/2006/relationships/hyperlink" Target="mailto:pife@dolnyslask.pl"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ytuł 3"/>
          <p:cNvSpPr>
            <a:spLocks noGrp="1"/>
          </p:cNvSpPr>
          <p:nvPr>
            <p:ph type="ctrTitle"/>
          </p:nvPr>
        </p:nvSpPr>
        <p:spPr>
          <a:xfrm>
            <a:off x="179512" y="1196752"/>
            <a:ext cx="8712968" cy="2448272"/>
          </a:xfrm>
        </p:spPr>
        <p:txBody>
          <a:bodyPr>
            <a:noAutofit/>
          </a:bodyPr>
          <a:lstStyle/>
          <a:p>
            <a:r>
              <a:rPr lang="pl-PL" sz="2000" b="1" dirty="0" smtClean="0"/>
              <a:t>Podstawowe założenia konkursu ogłoszonego dla</a:t>
            </a:r>
            <a:r>
              <a:rPr lang="pl-PL" sz="2000" dirty="0" smtClean="0"/>
              <a:t/>
            </a:r>
            <a:br>
              <a:rPr lang="pl-PL" sz="2000" dirty="0" smtClean="0"/>
            </a:br>
            <a:r>
              <a:rPr lang="pl-PL" sz="2000" dirty="0" smtClean="0"/>
              <a:t/>
            </a:r>
            <a:br>
              <a:rPr lang="pl-PL" sz="2000" dirty="0" smtClean="0"/>
            </a:br>
            <a:r>
              <a:rPr lang="pl-PL" sz="2000" b="1" dirty="0" smtClean="0"/>
              <a:t> </a:t>
            </a:r>
            <a:r>
              <a:rPr lang="pl-PL" sz="2000" dirty="0" smtClean="0"/>
              <a:t/>
            </a:r>
            <a:br>
              <a:rPr lang="pl-PL" sz="2000" dirty="0" smtClean="0"/>
            </a:br>
            <a:r>
              <a:rPr lang="pl-PL" sz="2000" b="1" dirty="0" smtClean="0"/>
              <a:t>Poddziałania 6.1.4 Inwestycje w infrastrukturę społeczną – ZIT AW</a:t>
            </a:r>
            <a:r>
              <a:rPr lang="pl-PL" sz="2000" dirty="0" smtClean="0"/>
              <a:t/>
            </a:r>
            <a:br>
              <a:rPr lang="pl-PL" sz="2000" dirty="0" smtClean="0"/>
            </a:br>
            <a:r>
              <a:rPr lang="pl-PL" sz="2000" dirty="0" smtClean="0"/>
              <a:t>Nr naboru RPDS.06.01.04-IP.03-02-261/17</a:t>
            </a:r>
            <a:br>
              <a:rPr lang="pl-PL" sz="2000" dirty="0" smtClean="0"/>
            </a:br>
            <a:r>
              <a:rPr lang="pl-PL" sz="1800" dirty="0" smtClean="0"/>
              <a:t/>
            </a:r>
            <a:br>
              <a:rPr lang="pl-PL" sz="1800" dirty="0" smtClean="0"/>
            </a:br>
            <a:endParaRPr lang="pl-PL" sz="1800" dirty="0"/>
          </a:p>
        </p:txBody>
      </p:sp>
      <p:sp>
        <p:nvSpPr>
          <p:cNvPr id="5" name="Podtytuł 4"/>
          <p:cNvSpPr>
            <a:spLocks noGrp="1"/>
          </p:cNvSpPr>
          <p:nvPr>
            <p:ph type="subTitle" idx="1"/>
          </p:nvPr>
        </p:nvSpPr>
        <p:spPr>
          <a:xfrm>
            <a:off x="1403648" y="3735842"/>
            <a:ext cx="6400800" cy="2861510"/>
          </a:xfrm>
        </p:spPr>
        <p:txBody>
          <a:bodyPr>
            <a:normAutofit fontScale="40000" lnSpcReduction="20000"/>
          </a:bodyPr>
          <a:lstStyle/>
          <a:p>
            <a:pPr marL="180340" indent="-180340" algn="just">
              <a:lnSpc>
                <a:spcPct val="115000"/>
              </a:lnSpc>
            </a:pPr>
            <a:r>
              <a:rPr lang="pl-PL" sz="4900" b="1" kern="150" dirty="0" smtClean="0">
                <a:solidFill>
                  <a:schemeClr val="tx1"/>
                </a:solidFill>
                <a:ea typeface="SimSun"/>
                <a:cs typeface="Tahoma"/>
              </a:rPr>
              <a:t>Typ B:	Zmiana sposobu użytkowania, budowa, remont, przebudowa, rozbudowa, wyposażenie budynków infrastruktury: domów pomocy społecznej, placówek zapewniających całodobową opiekę osobom niepełnosprawnym, przewlekle chorym lub osobom w podeszłym wieku</a:t>
            </a:r>
            <a:endParaRPr lang="pl-PL" sz="4900" b="1" i="1" dirty="0" smtClean="0">
              <a:solidFill>
                <a:schemeClr val="tx1"/>
              </a:solidFill>
            </a:endParaRPr>
          </a:p>
          <a:p>
            <a:endParaRPr lang="pl-PL" sz="2400" dirty="0" smtClean="0">
              <a:solidFill>
                <a:schemeClr val="tx1"/>
              </a:solidFill>
            </a:endParaRPr>
          </a:p>
          <a:p>
            <a:endParaRPr lang="pl-PL" sz="2400" dirty="0">
              <a:solidFill>
                <a:schemeClr val="tx1"/>
              </a:solidFill>
            </a:endParaRPr>
          </a:p>
          <a:p>
            <a:endParaRPr lang="pl-PL" sz="2400" dirty="0" smtClean="0">
              <a:solidFill>
                <a:schemeClr val="tx1"/>
              </a:solidFill>
            </a:endParaRPr>
          </a:p>
          <a:p>
            <a:r>
              <a:rPr lang="pl-PL" sz="4900" dirty="0" smtClean="0">
                <a:solidFill>
                  <a:schemeClr val="tx1"/>
                </a:solidFill>
              </a:rPr>
              <a:t>WAŁBRZYCH, 18.08.2017 r.</a:t>
            </a:r>
            <a:endParaRPr lang="pl-PL" sz="4900" b="1" i="1" dirty="0" smtClean="0">
              <a:solidFill>
                <a:schemeClr val="tx1"/>
              </a:solidFill>
            </a:endParaRPr>
          </a:p>
        </p:txBody>
      </p:sp>
      <p:pic>
        <p:nvPicPr>
          <p:cNvPr id="1027" name="Picture 3" descr="C:\Users\mkula\Desktop\zestawienia logo RPO\EFRR\FEPR-DS-UE-EFRR-kolo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83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r>
              <a:rPr lang="pl-PL" sz="2000" dirty="0" smtClean="0"/>
              <a:t>	Do usług społecznych świadczonych w lokalnej społeczności należą (m.in.) </a:t>
            </a:r>
            <a:br>
              <a:rPr lang="pl-PL" sz="2000" dirty="0" smtClean="0"/>
            </a:br>
            <a:r>
              <a:rPr lang="pl-PL" sz="2000" dirty="0" smtClean="0"/>
              <a:t>w szczególności:</a:t>
            </a:r>
          </a:p>
          <a:p>
            <a:pPr algn="just">
              <a:buFont typeface="Wingdings" pitchFamily="2" charset="2"/>
              <a:buChar char="§"/>
            </a:pPr>
            <a:r>
              <a:rPr lang="pl-PL" sz="2000" b="1" dirty="0" smtClean="0"/>
              <a:t>usługi opiekuńcze</a:t>
            </a:r>
            <a:r>
              <a:rPr lang="pl-PL" sz="2000" dirty="0" smtClean="0"/>
              <a:t>, obejmujące pomoc w zaspokajaniu codziennych potrzeb życiowych, opiekę higieniczną, zaleconą przez lekarza pielęgnację oraz, w miarę możliwości, zapewnienie kontaktów z otoczeniem, świadczone przez opiekunów faktycznych lub w postaci: sąsiedzkich usług opiekuńczych, usług opiekuńczych w miejscu zamieszkania, specjalistycznych usług opiekuńczych w miejscu zamieszkania lub dziennych form usług opiekuńczych; do usług opiekuńczych należą także usługi krótkookresowego całodobowego i krótkookresowego dziennego pobytu, których celem jest zapewnienie opieki dla osób niesamodzielnych, w tym w zastępstwie za opiekunów faktycznych;</a:t>
            </a:r>
          </a:p>
          <a:p>
            <a:pPr algn="just">
              <a:buFont typeface="Wingdings" pitchFamily="2" charset="2"/>
              <a:buChar char="§"/>
            </a:pPr>
            <a:r>
              <a:rPr lang="pl-PL" sz="2000" dirty="0" smtClean="0"/>
              <a:t>usługi w </a:t>
            </a:r>
            <a:r>
              <a:rPr lang="pl-PL" sz="2000" b="1" dirty="0" smtClean="0"/>
              <a:t>rodzinnym domu pomocy</a:t>
            </a:r>
            <a:r>
              <a:rPr lang="pl-PL" sz="2000" dirty="0" smtClean="0"/>
              <a:t>, o którym mowa w ustawie z dnia 12 marca 2004 r. o pomocy społecznej;</a:t>
            </a:r>
          </a:p>
          <a:p>
            <a:pPr algn="just">
              <a:buFont typeface="Wingdings" pitchFamily="2" charset="2"/>
              <a:buChar char="§"/>
            </a:pPr>
            <a:r>
              <a:rPr lang="pl-PL" sz="2000" dirty="0" smtClean="0"/>
              <a:t>usługi w </a:t>
            </a:r>
            <a:r>
              <a:rPr lang="pl-PL" sz="2000" b="1" dirty="0" smtClean="0"/>
              <a:t>ośrodkach wsparcia</a:t>
            </a:r>
            <a:r>
              <a:rPr lang="pl-PL" sz="2000" dirty="0" smtClean="0"/>
              <a:t>, o których mowa w ustawie z dnia 12 marca 2004 r. o pomocy społecznej,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nie większa niż 30</a:t>
            </a:r>
            <a:r>
              <a:rPr lang="pl-PL" sz="2000" dirty="0" smtClean="0"/>
              <a:t>;</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10</a:t>
            </a:fld>
            <a:endParaRPr lang="pl-PL" altLang="pl-PL"/>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algn="just">
              <a:buFont typeface="Wingdings" pitchFamily="2" charset="2"/>
              <a:buChar char="§"/>
            </a:pPr>
            <a:r>
              <a:rPr lang="pl-PL" sz="2000" dirty="0" smtClean="0"/>
              <a:t>usługi w </a:t>
            </a:r>
            <a:r>
              <a:rPr lang="pl-PL" sz="2000" b="1" dirty="0" smtClean="0"/>
              <a:t>domu pomocy społecznej</a:t>
            </a:r>
            <a:r>
              <a:rPr lang="pl-PL" sz="2000" dirty="0" smtClean="0"/>
              <a:t> </a:t>
            </a:r>
            <a:r>
              <a:rPr lang="pl-PL" sz="2000" dirty="0" smtClean="0">
                <a:solidFill>
                  <a:srgbClr val="FF0000"/>
                </a:solidFill>
              </a:rPr>
              <a:t>o liczbie miejsc nie większej niż 30</a:t>
            </a:r>
            <a:r>
              <a:rPr lang="pl-PL" sz="2000" dirty="0" smtClean="0"/>
              <a:t>;</a:t>
            </a:r>
          </a:p>
          <a:p>
            <a:pPr algn="just">
              <a:buFont typeface="Wingdings" pitchFamily="2" charset="2"/>
              <a:buChar char="§"/>
            </a:pPr>
            <a:r>
              <a:rPr lang="pl-PL" sz="2000" b="1" dirty="0" smtClean="0"/>
              <a:t>usługi asystenckie</a:t>
            </a:r>
            <a:r>
              <a:rPr lang="pl-PL" sz="2000" dirty="0" smtClean="0"/>
              <a:t>, świadczone przez asystentów na rzecz osób z niepełnosprawnościami lub rodzin z dziećmi z niepełnosprawnościami, umożliwiające stałe lub okresowe wsparcie tych osób i rodzin w wykonywaniu podstawowych czynności dnia codziennego, niezbędnych do ich aktywnego funkcjonowania społecznego, zawodowego lub edukacyjnego;</a:t>
            </a:r>
          </a:p>
          <a:p>
            <a:pPr algn="just">
              <a:buFont typeface="Wingdings" pitchFamily="2" charset="2"/>
              <a:buChar char="§"/>
            </a:pPr>
            <a:r>
              <a:rPr lang="pl-PL" sz="2000" b="1" dirty="0" smtClean="0"/>
              <a:t>rodzinna piecza zastępcza</a:t>
            </a:r>
            <a:r>
              <a:rPr lang="pl-PL" sz="2000" dirty="0" smtClean="0"/>
              <a:t> oraz </a:t>
            </a:r>
            <a:r>
              <a:rPr lang="pl-PL" sz="2000" b="1" dirty="0" smtClean="0"/>
              <a:t>placówki opiekuńczo-wychowawcze</a:t>
            </a:r>
            <a:r>
              <a:rPr lang="pl-PL" sz="2000" dirty="0" smtClean="0"/>
              <a:t> typu rodzinnego </a:t>
            </a:r>
            <a:r>
              <a:rPr lang="pl-PL" sz="2000" dirty="0" smtClean="0">
                <a:solidFill>
                  <a:srgbClr val="FF0000"/>
                </a:solidFill>
              </a:rPr>
              <a:t>do 8 dzieci</a:t>
            </a:r>
            <a:r>
              <a:rPr lang="pl-PL" sz="2000" dirty="0" smtClean="0"/>
              <a:t>, a także </a:t>
            </a:r>
            <a:r>
              <a:rPr lang="pl-PL" sz="2000" b="1" dirty="0" smtClean="0"/>
              <a:t>placówki opiekuńczo-wychowawcze typu socjalizacyjnego, interwencyjnego lub specjalistyczno-interwencyjnego </a:t>
            </a:r>
            <a:r>
              <a:rPr lang="pl-PL" sz="2000" dirty="0" smtClean="0">
                <a:solidFill>
                  <a:srgbClr val="FF0000"/>
                </a:solidFill>
              </a:rPr>
              <a:t>do 14 osób</a:t>
            </a:r>
            <a:r>
              <a:rPr lang="pl-PL" sz="2000" dirty="0" smtClean="0"/>
              <a:t>, o których mowa w ustawie z dnia 9 czerwca 2011 r. o wspieraniu rodziny i systemie pieczy zastępczej W razie konieczności umieszczenia w placówce opiekuńczo-wychowawczej typu rodzinnego rodzeństwa, za zgodą dyrektora tej placówki oraz po uzyskaniu zezwolenia wojewody, dopuszczalne jest umieszczenie w tym samym czasie większej liczby dzieci (</a:t>
            </a:r>
            <a:r>
              <a:rPr lang="pl-PL" sz="2000" dirty="0" smtClean="0">
                <a:solidFill>
                  <a:srgbClr val="FF0000"/>
                </a:solidFill>
              </a:rPr>
              <a:t>maksymalnie 10</a:t>
            </a:r>
            <a:r>
              <a:rPr lang="pl-PL" sz="2000" dirty="0" smtClean="0"/>
              <a:t>);</a:t>
            </a:r>
          </a:p>
          <a:p>
            <a:pPr algn="just">
              <a:buNone/>
            </a:pP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11</a:t>
            </a:fld>
            <a:endParaRPr lang="pl-PL" altLang="pl-PL"/>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544616"/>
          </a:xfrm>
        </p:spPr>
        <p:txBody>
          <a:bodyPr/>
          <a:lstStyle/>
          <a:p>
            <a:pPr algn="just">
              <a:buNone/>
            </a:pPr>
            <a:endParaRPr lang="pl-PL" sz="2000" dirty="0" smtClean="0"/>
          </a:p>
          <a:p>
            <a:pPr marL="342900" lvl="2" indent="-342900" algn="just">
              <a:buFont typeface="Wingdings" pitchFamily="2" charset="2"/>
              <a:buChar char="§"/>
            </a:pPr>
            <a:r>
              <a:rPr lang="pl-PL" sz="2000" b="1" dirty="0" smtClean="0"/>
              <a:t>usługi wspierania rodziny </a:t>
            </a:r>
            <a:r>
              <a:rPr lang="pl-PL" sz="2000" dirty="0" smtClean="0"/>
              <a:t>zgodnie z ustawą z dnia 9 czerwca 2011 r. o wspieraniu rodziny i systemie pieczy zastępczej, w tym:</a:t>
            </a:r>
          </a:p>
          <a:p>
            <a:pPr marL="714375" lvl="0" indent="-357188" algn="just"/>
            <a:r>
              <a:rPr lang="pl-PL" sz="2000" b="1" dirty="0" smtClean="0"/>
              <a:t>praca z rodziną</a:t>
            </a:r>
            <a:r>
              <a:rPr lang="pl-PL" sz="2000" dirty="0" smtClean="0"/>
              <a:t>, w tym w szczególności asystentura rodzinna, konsultacje i poradnictwo specjalistyczne,  terapia i mediacja; usługi dla rodzin z dziećmi, w tym usługi opiekuńcze i specjalistyczne,  pomoc prawna, szczególnie w zakresie prawa rodzinnego; organizowanie dla rodzin spotkań, mających na celu wymianę ich doświadczeń oraz zapobieganie izolacji, zwanych „grupami wsparcia” lub „grupami samopomocowymi”;</a:t>
            </a:r>
          </a:p>
          <a:p>
            <a:pPr marL="714375" lvl="0" indent="-357188" algn="just"/>
            <a:r>
              <a:rPr lang="pl-PL" sz="2000" dirty="0" smtClean="0"/>
              <a:t>pomoc w opiece i wychowaniu dziecka poprzez usługi </a:t>
            </a:r>
            <a:r>
              <a:rPr lang="pl-PL" sz="2000" b="1" dirty="0" smtClean="0"/>
              <a:t>placówek wsparcia dziennego</a:t>
            </a:r>
            <a:r>
              <a:rPr lang="pl-PL" sz="2000" dirty="0" smtClean="0"/>
              <a:t> w formie opiekuńczej i specjalistycznej oraz w formie pracy podwórkowej;</a:t>
            </a:r>
          </a:p>
          <a:p>
            <a:pPr marL="714375" indent="-357188" algn="just"/>
            <a:r>
              <a:rPr lang="pl-PL" sz="2000" dirty="0" smtClean="0"/>
              <a:t>pomoc rodzinie w opiece i wychowaniu poprzez wsparcie </a:t>
            </a:r>
            <a:r>
              <a:rPr lang="pl-PL" sz="2000" b="1" dirty="0" smtClean="0"/>
              <a:t>rodzin wspierającyc</a:t>
            </a:r>
            <a:r>
              <a:rPr lang="pl-PL" sz="2000" dirty="0" smtClean="0"/>
              <a:t>h.</a:t>
            </a:r>
            <a:endParaRPr lang="pl-PL" sz="2000" dirty="0" smtClean="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a:p>
            <a:pPr algn="just">
              <a:buFont typeface="Wingdings" pitchFamily="2" charset="2"/>
              <a:buChar char="§"/>
            </a:pPr>
            <a:endParaRPr lang="pl-PL" sz="2000" dirty="0">
              <a:solidFill>
                <a:srgbClr val="FF0000"/>
              </a:solidFill>
              <a:ea typeface="Times New Roman"/>
              <a:cs typeface="Arial"/>
            </a:endParaRPr>
          </a:p>
          <a:p>
            <a:pPr marL="0" indent="0" algn="just">
              <a:buNone/>
            </a:pPr>
            <a:endParaRPr lang="pl-PL" sz="2000" dirty="0" smtClean="0">
              <a:solidFill>
                <a:srgbClr val="FF0000"/>
              </a:solidFill>
              <a:ea typeface="Times New Roman"/>
              <a:cs typeface="Aria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12</a:t>
            </a:fld>
            <a:endParaRPr lang="pl-PL" altLang="pl-PL"/>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a:t>
            </a:r>
            <a:r>
              <a:rPr lang="pl-PL" sz="1800" b="1" i="1" dirty="0" smtClean="0">
                <a:solidFill>
                  <a:prstClr val="black"/>
                </a:solidFill>
              </a:rPr>
              <a:t>Europejskiego Funduszu </a:t>
            </a:r>
            <a:r>
              <a:rPr lang="pl-PL" sz="1800" b="1" i="1" dirty="0">
                <a:solidFill>
                  <a:prstClr val="black"/>
                </a:solidFill>
              </a:rPr>
              <a:t>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ctr">
              <a:spcBef>
                <a:spcPts val="600"/>
              </a:spcBef>
              <a:spcAft>
                <a:spcPts val="600"/>
              </a:spcAft>
              <a:buNone/>
            </a:pPr>
            <a:endParaRPr lang="pl-PL" sz="2000" b="1" kern="150" dirty="0" smtClean="0">
              <a:ea typeface="SimSun"/>
              <a:cs typeface="Tahoma"/>
            </a:endParaRPr>
          </a:p>
          <a:p>
            <a:pPr marL="0" indent="0" algn="ctr">
              <a:spcBef>
                <a:spcPts val="600"/>
              </a:spcBef>
              <a:spcAft>
                <a:spcPts val="600"/>
              </a:spcAft>
              <a:buNone/>
            </a:pPr>
            <a:endParaRPr lang="pl-PL" sz="2000" b="1" kern="150" dirty="0">
              <a:ea typeface="SimSun"/>
              <a:cs typeface="Tahoma"/>
            </a:endParaRPr>
          </a:p>
          <a:p>
            <a:pPr marL="0" indent="0" algn="ctr">
              <a:spcBef>
                <a:spcPts val="600"/>
              </a:spcBef>
              <a:spcAft>
                <a:spcPts val="600"/>
              </a:spcAft>
              <a:buNone/>
            </a:pPr>
            <a:r>
              <a:rPr lang="pl-PL" sz="2000" b="1" kern="150" dirty="0" smtClean="0">
                <a:ea typeface="SimSun"/>
                <a:cs typeface="Tahoma"/>
              </a:rPr>
              <a:t>Inwestycje mogą </a:t>
            </a:r>
            <a:r>
              <a:rPr lang="pl-PL" sz="2000" b="1" kern="150" dirty="0">
                <a:ea typeface="SimSun"/>
                <a:cs typeface="Tahoma"/>
              </a:rPr>
              <a:t>być realizowane pod warunkiem</a:t>
            </a:r>
            <a:r>
              <a:rPr lang="pl-PL" sz="2000" b="1" kern="150" dirty="0" smtClean="0">
                <a:ea typeface="SimSun"/>
                <a:cs typeface="Tahoma"/>
              </a:rPr>
              <a:t>, </a:t>
            </a:r>
            <a:r>
              <a:rPr lang="pl-PL" sz="2000" b="1" kern="150" dirty="0">
                <a:ea typeface="SimSun"/>
                <a:cs typeface="Tahoma"/>
              </a:rPr>
              <a:t>że </a:t>
            </a:r>
            <a:r>
              <a:rPr lang="pl-PL" sz="2000" b="1" kern="150" dirty="0">
                <a:solidFill>
                  <a:srgbClr val="00000A"/>
                </a:solidFill>
                <a:ea typeface="Droid Sans Fallback"/>
                <a:cs typeface="Calibri"/>
              </a:rPr>
              <a:t>maksymalna liczba miejsc jest nie większa, niż określają to </a:t>
            </a:r>
            <a:r>
              <a:rPr lang="pl-PL" sz="2000" b="1" i="1" kern="150" dirty="0">
                <a:solidFill>
                  <a:srgbClr val="00000A"/>
                </a:solidFill>
                <a:ea typeface="Droid Sans Fallback"/>
                <a:cs typeface="Calibri"/>
              </a:rPr>
              <a:t>„</a:t>
            </a:r>
            <a:r>
              <a:rPr lang="pl-PL" sz="2000" b="1" i="1" kern="150" dirty="0">
                <a:solidFill>
                  <a:srgbClr val="000000"/>
                </a:solidFill>
                <a:ea typeface="SimSun"/>
                <a:cs typeface="Calibri"/>
              </a:rPr>
              <a:t>Wytyczne w zakresie realizacji przedsięwzięć w obszarze włączenia społecznego i zwalczania ubóstwa z wykorzystaniem środków Europejskiego Funduszu Społecznego i Europejskiego Funduszu Rozwoju </a:t>
            </a:r>
            <a:r>
              <a:rPr lang="pl-PL" sz="2000" b="1" i="1" kern="150" dirty="0" smtClean="0">
                <a:solidFill>
                  <a:srgbClr val="000000"/>
                </a:solidFill>
                <a:ea typeface="SimSun"/>
                <a:cs typeface="Calibri"/>
              </a:rPr>
              <a:t>Regionalnego </a:t>
            </a:r>
            <a:r>
              <a:rPr lang="pl-PL" sz="2000" b="1" i="1" kern="150" dirty="0" smtClean="0">
                <a:solidFill>
                  <a:srgbClr val="000000"/>
                </a:solidFill>
                <a:ea typeface="SimSun"/>
                <a:cs typeface="Calibri"/>
              </a:rPr>
              <a:t>na lata 2014-2020</a:t>
            </a:r>
            <a:r>
              <a:rPr lang="pl-PL" sz="2000" b="1" i="1" kern="150" dirty="0" smtClean="0">
                <a:solidFill>
                  <a:srgbClr val="000000"/>
                </a:solidFill>
                <a:ea typeface="SimSun"/>
                <a:cs typeface="Calibri"/>
              </a:rPr>
              <a:t>”</a:t>
            </a:r>
            <a:r>
              <a:rPr lang="pl-PL" sz="2000" b="1" kern="150" dirty="0" smtClean="0">
                <a:solidFill>
                  <a:srgbClr val="000000"/>
                </a:solidFill>
                <a:ea typeface="SimSun"/>
                <a:cs typeface="Calibri"/>
              </a:rPr>
              <a:t>.</a:t>
            </a:r>
          </a:p>
          <a:p>
            <a:pPr marL="0" indent="0" algn="ctr">
              <a:spcBef>
                <a:spcPts val="600"/>
              </a:spcBef>
              <a:spcAft>
                <a:spcPts val="600"/>
              </a:spcAft>
              <a:buNone/>
            </a:pPr>
            <a:endParaRPr lang="pl-PL" sz="2000" b="1" kern="150" dirty="0" smtClean="0">
              <a:solidFill>
                <a:srgbClr val="000000"/>
              </a:solidFill>
              <a:ea typeface="SimSun"/>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13</a:t>
            </a:fld>
            <a:endParaRPr lang="pl-PL" altLang="pl-PL"/>
          </a:p>
        </p:txBody>
      </p:sp>
    </p:spTree>
    <p:extLst>
      <p:ext uri="{BB962C8B-B14F-4D97-AF65-F5344CB8AC3E}">
        <p14:creationId xmlns:p14="http://schemas.microsoft.com/office/powerpoint/2010/main" val="361724643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08720"/>
            <a:ext cx="8229600" cy="5949280"/>
          </a:xfrm>
        </p:spPr>
        <p:txBody>
          <a:bodyPr/>
          <a:lstStyle/>
          <a:p>
            <a:pPr marL="0" lvl="0" indent="0" algn="just">
              <a:spcBef>
                <a:spcPts val="600"/>
              </a:spcBef>
              <a:spcAft>
                <a:spcPts val="1200"/>
              </a:spcAft>
              <a:buNone/>
              <a:defRPr/>
            </a:pPr>
            <a:endParaRPr lang="pl-PL" sz="2000" dirty="0" smtClean="0">
              <a:solidFill>
                <a:prstClr val="black"/>
              </a:solidFill>
            </a:endParaRPr>
          </a:p>
          <a:p>
            <a:pPr marL="0" lvl="0" indent="0" algn="just">
              <a:spcBef>
                <a:spcPts val="600"/>
              </a:spcBef>
              <a:spcAft>
                <a:spcPts val="1200"/>
              </a:spcAft>
              <a:buNone/>
              <a:defRPr/>
            </a:pPr>
            <a:endParaRPr lang="pl-PL" sz="2000" dirty="0">
              <a:solidFill>
                <a:prstClr val="black"/>
              </a:solidFill>
            </a:endParaRPr>
          </a:p>
          <a:p>
            <a:pPr marL="0" lvl="0" indent="0" algn="just">
              <a:spcBef>
                <a:spcPts val="600"/>
              </a:spcBef>
              <a:spcAft>
                <a:spcPts val="1200"/>
              </a:spcAft>
              <a:buNone/>
              <a:defRPr/>
            </a:pPr>
            <a:r>
              <a:rPr lang="pl-PL" sz="2000" dirty="0" smtClean="0">
                <a:solidFill>
                  <a:prstClr val="black"/>
                </a:solidFill>
              </a:rPr>
              <a:t>Jakość </a:t>
            </a:r>
            <a:r>
              <a:rPr lang="pl-PL" sz="2000" dirty="0">
                <a:solidFill>
                  <a:prstClr val="black"/>
                </a:solidFill>
              </a:rPr>
              <a:t>wsparcia opiekuńczego, przede wszystkim </a:t>
            </a:r>
            <a:r>
              <a:rPr lang="pl-PL" sz="2000" b="1" dirty="0">
                <a:solidFill>
                  <a:prstClr val="black"/>
                </a:solidFill>
              </a:rPr>
              <a:t>indywidualizacja oferowanej pomocy</a:t>
            </a:r>
            <a:r>
              <a:rPr lang="pl-PL" sz="2000" dirty="0">
                <a:solidFill>
                  <a:prstClr val="black"/>
                </a:solidFill>
              </a:rPr>
              <a:t>, jest ściśle związana z liczbą mieszkańców placówek całodobowego pobytu. Stąd </a:t>
            </a:r>
            <a:r>
              <a:rPr lang="pl-PL" sz="2000" b="1" dirty="0">
                <a:solidFill>
                  <a:prstClr val="black"/>
                </a:solidFill>
              </a:rPr>
              <a:t>ograniczenie </a:t>
            </a:r>
            <a:r>
              <a:rPr lang="pl-PL" sz="2000" b="1" dirty="0" smtClean="0">
                <a:solidFill>
                  <a:prstClr val="black"/>
                </a:solidFill>
              </a:rPr>
              <a:t>liczby osób</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dirty="0" smtClean="0">
                <a:solidFill>
                  <a:prstClr val="black"/>
                </a:solidFill>
              </a:rPr>
              <a:t>Również w małych </a:t>
            </a:r>
            <a:r>
              <a:rPr lang="pl-PL" sz="2000" dirty="0">
                <a:solidFill>
                  <a:prstClr val="black"/>
                </a:solidFill>
              </a:rPr>
              <a:t>placówkach </a:t>
            </a:r>
            <a:r>
              <a:rPr lang="pl-PL" sz="2000" dirty="0" smtClean="0">
                <a:solidFill>
                  <a:prstClr val="black"/>
                </a:solidFill>
              </a:rPr>
              <a:t>może pojawić </a:t>
            </a:r>
            <a:r>
              <a:rPr lang="pl-PL" sz="2000" dirty="0">
                <a:solidFill>
                  <a:prstClr val="black"/>
                </a:solidFill>
              </a:rPr>
              <a:t>się ryzyko, że mieszkańcy będą żyli w izolacji i bez możliwości decydowania o sprawach które ich dotyczą. Stąd </a:t>
            </a:r>
            <a:r>
              <a:rPr lang="pl-PL" sz="2000" b="1" dirty="0">
                <a:solidFill>
                  <a:prstClr val="black"/>
                </a:solidFill>
              </a:rPr>
              <a:t>wymogi dotyczące kultury organizacyjnej</a:t>
            </a:r>
            <a:r>
              <a:rPr lang="pl-PL" sz="2000" dirty="0">
                <a:solidFill>
                  <a:prstClr val="black"/>
                </a:solidFill>
              </a:rPr>
              <a:t>. </a:t>
            </a:r>
            <a:endParaRPr lang="pl-PL" sz="2000" dirty="0" smtClean="0">
              <a:solidFill>
                <a:prstClr val="black"/>
              </a:solidFill>
            </a:endParaRPr>
          </a:p>
          <a:p>
            <a:pPr marL="0" lvl="0" indent="0" algn="just">
              <a:spcBef>
                <a:spcPts val="600"/>
              </a:spcBef>
              <a:spcAft>
                <a:spcPts val="1200"/>
              </a:spcAft>
              <a:buNone/>
              <a:defRPr/>
            </a:pPr>
            <a:r>
              <a:rPr lang="pl-PL" sz="2000" b="1" dirty="0" smtClean="0">
                <a:solidFill>
                  <a:prstClr val="black"/>
                </a:solidFill>
              </a:rPr>
              <a:t>Dlatego </a:t>
            </a:r>
            <a:r>
              <a:rPr lang="pl-PL" sz="2000" b="1" dirty="0">
                <a:solidFill>
                  <a:prstClr val="black"/>
                </a:solidFill>
              </a:rPr>
              <a:t>te dwie przesłanki </a:t>
            </a:r>
            <a:r>
              <a:rPr lang="pl-PL" sz="2000" b="1" dirty="0" smtClean="0">
                <a:solidFill>
                  <a:prstClr val="black"/>
                </a:solidFill>
              </a:rPr>
              <a:t>muszą </a:t>
            </a:r>
            <a:r>
              <a:rPr lang="pl-PL" sz="2000" b="1" dirty="0">
                <a:solidFill>
                  <a:prstClr val="black"/>
                </a:solidFill>
              </a:rPr>
              <a:t>być spełnione łącznie</a:t>
            </a:r>
            <a:r>
              <a:rPr lang="pl-PL" sz="2000" dirty="0">
                <a:solidFill>
                  <a:prstClr val="black"/>
                </a:solidFill>
              </a:rPr>
              <a:t>. </a:t>
            </a:r>
            <a:r>
              <a:rPr lang="pl-PL" sz="2000" dirty="0" smtClean="0">
                <a:solidFill>
                  <a:prstClr val="black"/>
                </a:solidFill>
              </a:rPr>
              <a:t>Celem </a:t>
            </a:r>
            <a:r>
              <a:rPr lang="pl-PL" sz="2000" dirty="0">
                <a:solidFill>
                  <a:prstClr val="black"/>
                </a:solidFill>
              </a:rPr>
              <a:t>wsparcia dla usług jest poprawa dostępności miejsc </a:t>
            </a:r>
            <a:r>
              <a:rPr lang="pl-PL" sz="2000" dirty="0" smtClean="0">
                <a:solidFill>
                  <a:prstClr val="black"/>
                </a:solidFill>
              </a:rPr>
              <a:t>opieki, </a:t>
            </a:r>
            <a:r>
              <a:rPr lang="pl-PL" sz="2000" dirty="0">
                <a:solidFill>
                  <a:prstClr val="black"/>
                </a:solidFill>
              </a:rPr>
              <a:t>ale o wysokiej jakości.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14</a:t>
            </a:fld>
            <a:endParaRPr lang="pl-PL" altLang="pl-PL"/>
          </a:p>
        </p:txBody>
      </p:sp>
    </p:spTree>
    <p:extLst>
      <p:ext uri="{BB962C8B-B14F-4D97-AF65-F5344CB8AC3E}">
        <p14:creationId xmlns:p14="http://schemas.microsoft.com/office/powerpoint/2010/main" val="168168538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980728"/>
          </a:xfrm>
        </p:spPr>
        <p:txBody>
          <a:bodyPr/>
          <a:lstStyle/>
          <a:p>
            <a:r>
              <a:rPr lang="pl-PL" sz="3200" b="1" dirty="0" smtClean="0">
                <a:solidFill>
                  <a:prstClr val="black"/>
                </a:solidFill>
                <a:ea typeface="+mn-ea"/>
                <a:cs typeface="+mn-cs"/>
              </a:rPr>
              <a:t>Wsparcia udzielane w ramach  </a:t>
            </a:r>
            <a:r>
              <a:rPr lang="pl-PL" sz="3200" b="1" dirty="0">
                <a:solidFill>
                  <a:prstClr val="black"/>
                </a:solidFill>
                <a:ea typeface="+mn-ea"/>
                <a:cs typeface="+mn-cs"/>
              </a:rPr>
              <a:t>EFRR</a:t>
            </a:r>
            <a:endParaRPr lang="pl-PL" sz="3200" dirty="0"/>
          </a:p>
        </p:txBody>
      </p:sp>
      <p:sp>
        <p:nvSpPr>
          <p:cNvPr id="3" name="Symbol zastępczy zawartości 2"/>
          <p:cNvSpPr>
            <a:spLocks noGrp="1"/>
          </p:cNvSpPr>
          <p:nvPr>
            <p:ph idx="1"/>
          </p:nvPr>
        </p:nvSpPr>
        <p:spPr/>
        <p:txBody>
          <a:bodyPr/>
          <a:lstStyle/>
          <a:p>
            <a:pPr marL="0" lvl="0" indent="0" algn="just">
              <a:spcBef>
                <a:spcPts val="600"/>
              </a:spcBef>
              <a:buNone/>
              <a:defRPr/>
            </a:pPr>
            <a:endParaRPr lang="pl-PL" sz="2000" dirty="0" smtClean="0">
              <a:solidFill>
                <a:prstClr val="black"/>
              </a:solidFill>
            </a:endParaRPr>
          </a:p>
          <a:p>
            <a:pPr marL="0" lvl="0" indent="0" algn="just">
              <a:spcBef>
                <a:spcPts val="600"/>
              </a:spcBef>
              <a:buNone/>
              <a:defRPr/>
            </a:pPr>
            <a:r>
              <a:rPr lang="pl-PL" sz="2000" dirty="0" smtClean="0">
                <a:solidFill>
                  <a:prstClr val="black"/>
                </a:solidFill>
              </a:rPr>
              <a:t>Budowa </a:t>
            </a:r>
            <a:r>
              <a:rPr lang="pl-PL" sz="2000" dirty="0">
                <a:solidFill>
                  <a:prstClr val="black"/>
                </a:solidFill>
              </a:rPr>
              <a:t>czy nawet remont infrastruktury </a:t>
            </a:r>
            <a:r>
              <a:rPr lang="pl-PL" sz="2000" dirty="0" smtClean="0">
                <a:solidFill>
                  <a:prstClr val="black"/>
                </a:solidFill>
              </a:rPr>
              <a:t>zinstytucjonalizowanej, </a:t>
            </a:r>
            <a:r>
              <a:rPr lang="pl-PL" sz="2000" dirty="0">
                <a:solidFill>
                  <a:prstClr val="black"/>
                </a:solidFill>
              </a:rPr>
              <a:t>np. na 70 osób, utrwalałyby obecny stan. Tymczasem Umowa Partnerstwa, a co za tym idzie założenia RPO WD 2014-2020 i środki na ich </a:t>
            </a:r>
            <a:r>
              <a:rPr lang="pl-PL" sz="2000" dirty="0" smtClean="0">
                <a:solidFill>
                  <a:prstClr val="black"/>
                </a:solidFill>
              </a:rPr>
              <a:t>wdrożenie (w myśl </a:t>
            </a:r>
            <a:r>
              <a:rPr lang="pl-PL" sz="2000" i="1" dirty="0">
                <a:solidFill>
                  <a:prstClr val="black"/>
                </a:solidFill>
              </a:rPr>
              <a:t>„Ogólnoeuropejskie wytyczne dotyczące przejścia od opieki instytucjonalnej do opieki świadczonej na poziomie lokalnych społeczności</a:t>
            </a:r>
            <a:r>
              <a:rPr lang="pl-PL" sz="2000" i="1" dirty="0" smtClean="0">
                <a:solidFill>
                  <a:prstClr val="black"/>
                </a:solidFill>
              </a:rPr>
              <a:t>”</a:t>
            </a:r>
            <a:r>
              <a:rPr lang="pl-PL" sz="2000" dirty="0" smtClean="0">
                <a:solidFill>
                  <a:prstClr val="black"/>
                </a:solidFill>
              </a:rPr>
              <a:t>)</a:t>
            </a:r>
            <a:r>
              <a:rPr lang="pl-PL" sz="2000" i="1" dirty="0" smtClean="0">
                <a:solidFill>
                  <a:prstClr val="black"/>
                </a:solidFill>
              </a:rPr>
              <a:t> </a:t>
            </a:r>
            <a:r>
              <a:rPr lang="pl-PL" sz="2000" dirty="0">
                <a:solidFill>
                  <a:prstClr val="black"/>
                </a:solidFill>
              </a:rPr>
              <a:t>mają przyczynić się do zmiany polegającej właśnie na </a:t>
            </a:r>
            <a:r>
              <a:rPr lang="pl-PL" sz="2000" dirty="0" err="1">
                <a:solidFill>
                  <a:prstClr val="black"/>
                </a:solidFill>
              </a:rPr>
              <a:t>zdeinstytucjonalizowaniu</a:t>
            </a:r>
            <a:r>
              <a:rPr lang="pl-PL" sz="2000" dirty="0">
                <a:solidFill>
                  <a:prstClr val="black"/>
                </a:solidFill>
              </a:rPr>
              <a:t> usług. </a:t>
            </a:r>
            <a:endParaRPr lang="pl-PL" sz="2000" dirty="0" smtClean="0">
              <a:solidFill>
                <a:prstClr val="black"/>
              </a:solidFill>
            </a:endParaRPr>
          </a:p>
          <a:p>
            <a:pPr marL="0" lvl="0" indent="0" algn="just">
              <a:spcBef>
                <a:spcPts val="600"/>
              </a:spcBef>
              <a:buNone/>
              <a:defRPr/>
            </a:pPr>
            <a:endParaRPr lang="pl-PL" sz="2000" dirty="0">
              <a:solidFill>
                <a:prstClr val="black"/>
              </a:solidFill>
            </a:endParaRPr>
          </a:p>
          <a:p>
            <a:pPr marL="0" lvl="0" indent="0" algn="just">
              <a:spcBef>
                <a:spcPct val="30000"/>
              </a:spcBef>
              <a:buNone/>
              <a:defRPr/>
            </a:pPr>
            <a:r>
              <a:rPr lang="pl-PL" sz="2000" b="1" dirty="0">
                <a:solidFill>
                  <a:prstClr val="black"/>
                </a:solidFill>
              </a:rPr>
              <a:t>W ramach wsparcia udzielanego z EFRR n</a:t>
            </a:r>
            <a:r>
              <a:rPr lang="pl-PL" sz="2000" b="1" dirty="0">
                <a:solidFill>
                  <a:prstClr val="black"/>
                </a:solidFill>
                <a:ea typeface="Times New Roman"/>
              </a:rPr>
              <a:t>ie jest zatem możliwe finansowanie infrastruktury opieki instytucjonalnej, rozumianej zgodnie z „</a:t>
            </a:r>
            <a:r>
              <a:rPr lang="pl-PL" sz="2000" b="1" i="1" dirty="0">
                <a:solidFill>
                  <a:prstClr val="black"/>
                </a:solidFill>
                <a:ea typeface="Times New Roman"/>
              </a:rPr>
              <a:t>Wytycznymi</a:t>
            </a:r>
            <a:r>
              <a:rPr lang="pl-PL" sz="2000" b="1" i="1" dirty="0">
                <a:solidFill>
                  <a:prstClr val="black"/>
                </a:solidFill>
              </a:rPr>
              <a:t> w zakresie realizacji przedsięwzięć w obszarze włączenia społecznego i zwalczania ubóstwa z wykorzystaniem środków Europejskiego Funduszu Społecznego i Europejskiego Funduszu Rozwoju Regionalnego na lata 2014-2020</a:t>
            </a:r>
            <a:r>
              <a:rPr lang="pl-PL" sz="2000" b="1" dirty="0" smtClean="0">
                <a:solidFill>
                  <a:prstClr val="black"/>
                </a:solidFill>
                <a:ea typeface="Times New Roman"/>
              </a:rPr>
              <a:t>”.</a:t>
            </a:r>
            <a:endParaRPr lang="pl-PL" sz="2000" b="1" dirty="0">
              <a:solidFill>
                <a:prstClr val="black"/>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15</a:t>
            </a:fld>
            <a:endParaRPr lang="pl-PL" altLang="pl-PL"/>
          </a:p>
        </p:txBody>
      </p:sp>
    </p:spTree>
    <p:extLst>
      <p:ext uri="{BB962C8B-B14F-4D97-AF65-F5344CB8AC3E}">
        <p14:creationId xmlns:p14="http://schemas.microsoft.com/office/powerpoint/2010/main" val="404713488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B</a:t>
            </a:r>
            <a:endParaRPr lang="pl-PL" sz="2800" b="1" dirty="0"/>
          </a:p>
        </p:txBody>
      </p:sp>
      <p:sp>
        <p:nvSpPr>
          <p:cNvPr id="3" name="Symbol zastępczy zawartości 2"/>
          <p:cNvSpPr>
            <a:spLocks noGrp="1"/>
          </p:cNvSpPr>
          <p:nvPr>
            <p:ph idx="1"/>
          </p:nvPr>
        </p:nvSpPr>
        <p:spPr>
          <a:xfrm>
            <a:off x="457200"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000" b="1" dirty="0"/>
              <a:t>D</a:t>
            </a:r>
            <a:r>
              <a:rPr lang="pl-PL" sz="2000" b="1" dirty="0" smtClean="0"/>
              <a:t>omy pomocy społecznej</a:t>
            </a:r>
            <a:r>
              <a:rPr lang="pl-PL" sz="2000" dirty="0" smtClean="0"/>
              <a:t>, o których mowa w ustawie z dnia 12 marca 2004 r. o pomocy społecznej (Dz. U. z 2016 r. poz. 930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2000" b="1" dirty="0"/>
              <a:t>Art. 54.</a:t>
            </a:r>
            <a:r>
              <a:rPr lang="pl-PL" sz="2000" dirty="0"/>
              <a:t> 1. Osobie wymagającej całodobowej opieki z powodu wieku, choroby lub niepełnosprawności, niemogącej samodzielnie funkcjonować w codziennym życiu, której nie można zapewnić niezbędnej pomocy w formie usług opiekuńczych, przysługuje prawo do umieszczenia w domu pomocy społecznej.</a:t>
            </a:r>
          </a:p>
          <a:p>
            <a:pPr marL="0" indent="0" algn="just">
              <a:buNone/>
            </a:pPr>
            <a:r>
              <a:rPr lang="pl-PL" sz="2000" dirty="0"/>
              <a:t>2. Osobę, o której mowa w ust. 1, kieruje się do domu pomocy społecznej odpowiedniego typu, zlokalizowanego jak najbliżej miejsca zamieszkania osoby kierowanej, z zastrzeżeniem ust. 2a, chyba że okoliczności sprawy wskazują inaczej, po uzyskaniu zgody tej osoby lub jej przedstawiciela ustawowego na umieszczenie w domu pomocy społecznej.</a:t>
            </a:r>
            <a:endParaRPr lang="pl-PL" sz="2000" dirty="0" smtClean="0">
              <a:solidFill>
                <a:srgbClr val="FF0000"/>
              </a:solidFill>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16</a:t>
            </a:fld>
            <a:endParaRPr lang="pl-PL" altLang="pl-PL"/>
          </a:p>
        </p:txBody>
      </p:sp>
    </p:spTree>
    <p:extLst>
      <p:ext uri="{BB962C8B-B14F-4D97-AF65-F5344CB8AC3E}">
        <p14:creationId xmlns:p14="http://schemas.microsoft.com/office/powerpoint/2010/main" val="3570641831"/>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980728"/>
            <a:ext cx="8229600" cy="5400600"/>
          </a:xfrm>
        </p:spPr>
        <p:txBody>
          <a:bodyPr/>
          <a:lstStyle/>
          <a:p>
            <a:pPr marL="0" indent="0" algn="just">
              <a:buNone/>
            </a:pPr>
            <a:endParaRPr lang="pl-PL" sz="2000" b="1" dirty="0" smtClean="0"/>
          </a:p>
          <a:p>
            <a:pPr marL="0" indent="0" algn="just">
              <a:buNone/>
            </a:pPr>
            <a:endParaRPr lang="pl-PL" sz="2000" b="1" dirty="0"/>
          </a:p>
          <a:p>
            <a:pPr marL="0" indent="0" algn="just">
              <a:buNone/>
            </a:pPr>
            <a:endParaRPr lang="pl-PL" sz="2000" b="1" dirty="0" smtClean="0"/>
          </a:p>
          <a:p>
            <a:pPr marL="0" indent="0" algn="just">
              <a:buNone/>
            </a:pPr>
            <a:r>
              <a:rPr lang="pl-PL" sz="2000" b="1" dirty="0" smtClean="0"/>
              <a:t>Art</a:t>
            </a:r>
            <a:r>
              <a:rPr lang="pl-PL" sz="2000" b="1" dirty="0"/>
              <a:t>. 55.</a:t>
            </a:r>
            <a:r>
              <a:rPr lang="pl-PL" sz="2000" dirty="0"/>
              <a:t> 1. Dom pomocy społecznej świadczy usługi bytowe, opiekuńcze, wspomagające i edukacyjne na poziomie obowiązującego standardu, w zakresie i formach wynikających z indywidualnych potrzeb osób w nim </a:t>
            </a:r>
            <a:r>
              <a:rPr lang="pl-PL" sz="2000" dirty="0" smtClean="0"/>
              <a:t>przebywających.</a:t>
            </a:r>
          </a:p>
          <a:p>
            <a:pPr marL="0" indent="0" algn="just">
              <a:buNone/>
            </a:pPr>
            <a:r>
              <a:rPr lang="pl-PL" sz="2000" dirty="0" smtClean="0"/>
              <a:t>2</a:t>
            </a:r>
            <a:r>
              <a:rPr lang="pl-PL" sz="2000" dirty="0"/>
              <a:t>. Organizacja domu pomocy społecznej, zakres i poziom usług świadczonych przez dom uwzględnia w szczególności wolność, intymność, godność i poczucie bezpieczeństwa mieszkańców domu oraz stopień ich fizycznej i psychicznej sprawności.</a:t>
            </a:r>
          </a:p>
          <a:p>
            <a:pPr marL="0" indent="0" algn="just">
              <a:buNone/>
            </a:pPr>
            <a:r>
              <a:rPr lang="pl-PL" sz="2000" dirty="0"/>
              <a:t>3. Dom pomocy społecznej może również świadczyć usługi opiekuńcze i specjalistyczne usługi opiekuńcze dla osób w nim niezamieszkujących</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17</a:t>
            </a:fld>
            <a:endParaRPr lang="pl-PL" altLang="pl-PL"/>
          </a:p>
        </p:txBody>
      </p:sp>
    </p:spTree>
    <p:extLst>
      <p:ext uri="{BB962C8B-B14F-4D97-AF65-F5344CB8AC3E}">
        <p14:creationId xmlns:p14="http://schemas.microsoft.com/office/powerpoint/2010/main" val="30749648"/>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1124744"/>
            <a:ext cx="8229600" cy="5256584"/>
          </a:xfrm>
        </p:spPr>
        <p:txBody>
          <a:bodyPr/>
          <a:lstStyle/>
          <a:p>
            <a:pPr marL="0" indent="0" algn="just">
              <a:spcBef>
                <a:spcPts val="0"/>
              </a:spcBef>
              <a:buNone/>
            </a:pPr>
            <a:r>
              <a:rPr lang="pl-PL" sz="2000" b="1" dirty="0" smtClean="0"/>
              <a:t>Art</a:t>
            </a:r>
            <a:r>
              <a:rPr lang="pl-PL" sz="2000" b="1" dirty="0"/>
              <a:t>. 56. </a:t>
            </a:r>
            <a:r>
              <a:rPr lang="pl-PL" sz="2000" dirty="0"/>
              <a:t>Domy pomocy społecznej, w zależności od tego, dla kogo są przeznaczone, dzielą się na następujące typy domów, dla:</a:t>
            </a:r>
          </a:p>
          <a:p>
            <a:pPr marL="0" indent="0" algn="just">
              <a:spcBef>
                <a:spcPts val="0"/>
              </a:spcBef>
              <a:buNone/>
            </a:pPr>
            <a:r>
              <a:rPr lang="pl-PL" sz="2000" dirty="0" smtClean="0"/>
              <a:t>1) osób </a:t>
            </a:r>
            <a:r>
              <a:rPr lang="pl-PL" sz="2000" dirty="0"/>
              <a:t>w podeszłym wieku;</a:t>
            </a:r>
          </a:p>
          <a:p>
            <a:pPr marL="0" indent="0" algn="just">
              <a:spcBef>
                <a:spcPts val="0"/>
              </a:spcBef>
              <a:buNone/>
            </a:pPr>
            <a:r>
              <a:rPr lang="pl-PL" sz="2000" dirty="0" smtClean="0"/>
              <a:t>2) osób </a:t>
            </a:r>
            <a:r>
              <a:rPr lang="pl-PL" sz="2000" dirty="0"/>
              <a:t>przewlekle somatycznie chorych;</a:t>
            </a:r>
          </a:p>
          <a:p>
            <a:pPr marL="0" indent="0" algn="just">
              <a:spcBef>
                <a:spcPts val="0"/>
              </a:spcBef>
              <a:buNone/>
            </a:pPr>
            <a:r>
              <a:rPr lang="pl-PL" sz="2000" dirty="0" smtClean="0"/>
              <a:t>3) osób </a:t>
            </a:r>
            <a:r>
              <a:rPr lang="pl-PL" sz="2000" dirty="0"/>
              <a:t>przewlekle psychicznie chorych;</a:t>
            </a:r>
          </a:p>
          <a:p>
            <a:pPr marL="0" indent="0" algn="just">
              <a:spcBef>
                <a:spcPts val="0"/>
              </a:spcBef>
              <a:buNone/>
            </a:pPr>
            <a:r>
              <a:rPr lang="pl-PL" sz="2000" dirty="0" smtClean="0"/>
              <a:t>4) dorosłych </a:t>
            </a:r>
            <a:r>
              <a:rPr lang="pl-PL" sz="2000" dirty="0"/>
              <a:t>niepełnosprawnych intelektualnie;</a:t>
            </a:r>
          </a:p>
          <a:p>
            <a:pPr marL="0" indent="0" algn="just">
              <a:spcBef>
                <a:spcPts val="0"/>
              </a:spcBef>
              <a:buNone/>
            </a:pPr>
            <a:r>
              <a:rPr lang="pl-PL" sz="2000" dirty="0" smtClean="0"/>
              <a:t>5) dzieci </a:t>
            </a:r>
            <a:r>
              <a:rPr lang="pl-PL" sz="2000" dirty="0"/>
              <a:t>i młodzieży niepełnosprawnych intelektualnie;</a:t>
            </a:r>
          </a:p>
          <a:p>
            <a:pPr marL="0" indent="0" algn="just">
              <a:spcBef>
                <a:spcPts val="0"/>
              </a:spcBef>
              <a:buNone/>
            </a:pPr>
            <a:r>
              <a:rPr lang="pl-PL" sz="2000" dirty="0" smtClean="0"/>
              <a:t>6) osób </a:t>
            </a:r>
            <a:r>
              <a:rPr lang="pl-PL" sz="2000" dirty="0"/>
              <a:t>niepełnosprawnych fizycznie;</a:t>
            </a:r>
          </a:p>
          <a:p>
            <a:pPr marL="0" indent="0" algn="just">
              <a:spcBef>
                <a:spcPts val="0"/>
              </a:spcBef>
              <a:buNone/>
            </a:pPr>
            <a:r>
              <a:rPr lang="pl-PL" sz="2000" dirty="0" smtClean="0"/>
              <a:t>7) osób </a:t>
            </a:r>
            <a:r>
              <a:rPr lang="pl-PL" sz="2000" dirty="0"/>
              <a:t>uzależnionych od alkoholu</a:t>
            </a:r>
            <a:r>
              <a:rPr lang="pl-PL" sz="2000" dirty="0" smtClean="0"/>
              <a:t>.</a:t>
            </a:r>
          </a:p>
          <a:p>
            <a:pPr marL="0" indent="0" algn="just">
              <a:spcBef>
                <a:spcPts val="0"/>
              </a:spcBef>
              <a:buNone/>
            </a:pPr>
            <a:r>
              <a:rPr lang="pl-PL" sz="2000" b="1" dirty="0"/>
              <a:t>Art. 56a. </a:t>
            </a:r>
            <a:r>
              <a:rPr lang="pl-PL" sz="2000" dirty="0"/>
              <a:t>1. Dom pomocy społecznej może być prowadzony w jednym budynku łącznie dla:</a:t>
            </a:r>
          </a:p>
          <a:p>
            <a:pPr marL="0" indent="0" algn="just">
              <a:spcBef>
                <a:spcPts val="0"/>
              </a:spcBef>
              <a:buNone/>
            </a:pPr>
            <a:r>
              <a:rPr lang="pl-PL" sz="2000" dirty="0" smtClean="0"/>
              <a:t>1) osób </a:t>
            </a:r>
            <a:r>
              <a:rPr lang="pl-PL" sz="2000" dirty="0"/>
              <a:t>w podeszłym wieku oraz osób przewlekle somatycznie chorych;</a:t>
            </a:r>
          </a:p>
          <a:p>
            <a:pPr marL="0" indent="0" algn="just">
              <a:spcBef>
                <a:spcPts val="0"/>
              </a:spcBef>
              <a:buNone/>
            </a:pPr>
            <a:r>
              <a:rPr lang="pl-PL" sz="2000" dirty="0" smtClean="0"/>
              <a:t>2) osób </a:t>
            </a:r>
            <a:r>
              <a:rPr lang="pl-PL" sz="2000" dirty="0"/>
              <a:t>przewlekle somatycznie chorych oraz osób niepełnosprawnych fizycznie;</a:t>
            </a:r>
          </a:p>
          <a:p>
            <a:pPr marL="0" indent="0" algn="just">
              <a:spcBef>
                <a:spcPts val="0"/>
              </a:spcBef>
              <a:buNone/>
            </a:pPr>
            <a:r>
              <a:rPr lang="pl-PL" sz="2000" dirty="0" smtClean="0"/>
              <a:t>3) osób </a:t>
            </a:r>
            <a:r>
              <a:rPr lang="pl-PL" sz="2000" dirty="0"/>
              <a:t>w podeszłym wieku oraz osób niepełnosprawnych fizycznie;</a:t>
            </a:r>
          </a:p>
          <a:p>
            <a:pPr marL="0" indent="0" algn="just">
              <a:spcBef>
                <a:spcPts val="0"/>
              </a:spcBef>
              <a:buNone/>
            </a:pPr>
            <a:r>
              <a:rPr lang="pl-PL" sz="2000" dirty="0" smtClean="0"/>
              <a:t>4) osób </a:t>
            </a:r>
            <a:r>
              <a:rPr lang="pl-PL" sz="2000" dirty="0"/>
              <a:t>dorosłych niepełnosprawnych intelektualnie oraz dzieci i młodzieży niepełnosprawnych intelektualnie.</a:t>
            </a:r>
          </a:p>
          <a:p>
            <a:pPr marL="0" indent="0" algn="just">
              <a:spcBef>
                <a:spcPts val="0"/>
              </a:spcBef>
              <a:buNone/>
            </a:pP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18</a:t>
            </a:fld>
            <a:endParaRPr lang="pl-PL" altLang="pl-PL"/>
          </a:p>
        </p:txBody>
      </p:sp>
    </p:spTree>
    <p:extLst>
      <p:ext uri="{BB962C8B-B14F-4D97-AF65-F5344CB8AC3E}">
        <p14:creationId xmlns:p14="http://schemas.microsoft.com/office/powerpoint/2010/main" val="67193783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1124744"/>
            <a:ext cx="8229600" cy="5256584"/>
          </a:xfrm>
        </p:spPr>
        <p:txBody>
          <a:bodyPr/>
          <a:lstStyle/>
          <a:p>
            <a:pPr marL="0" indent="0" algn="just">
              <a:spcBef>
                <a:spcPts val="0"/>
              </a:spcBef>
              <a:buNone/>
            </a:pPr>
            <a:r>
              <a:rPr lang="pl-PL" sz="2000" dirty="0"/>
              <a:t>2. Typy domów pomocy społecznej mogą być łączone w inny sposób niż określony w ust. 1, pod warunkiem usytuowania każdego z nich w odrębnym budynku.</a:t>
            </a:r>
          </a:p>
          <a:p>
            <a:pPr marL="0" indent="0" algn="just">
              <a:spcBef>
                <a:spcPts val="0"/>
              </a:spcBef>
              <a:buNone/>
            </a:pPr>
            <a:r>
              <a:rPr lang="pl-PL" sz="2000" dirty="0"/>
              <a:t>3. W przypadkach, o których mowa w ust. 1 i 2, dom pomocy społecznej świadczy usługi na poziomie obowiązującego standardu odpowiednio dla każdego typu domu</a:t>
            </a:r>
            <a:r>
              <a:rPr lang="pl-PL" sz="2000" dirty="0" smtClean="0"/>
              <a:t>.</a:t>
            </a:r>
          </a:p>
          <a:p>
            <a:pPr marL="0" indent="0" algn="just">
              <a:spcBef>
                <a:spcPts val="0"/>
              </a:spcBef>
              <a:buNone/>
            </a:pPr>
            <a:endParaRPr lang="pl-PL" sz="2000" dirty="0"/>
          </a:p>
          <a:p>
            <a:pPr marL="0" indent="0" algn="just">
              <a:spcBef>
                <a:spcPts val="0"/>
              </a:spcBef>
              <a:buNone/>
            </a:pPr>
            <a:r>
              <a:rPr lang="pl-PL" sz="2000" b="1" dirty="0"/>
              <a:t>Art. 57. </a:t>
            </a:r>
            <a:r>
              <a:rPr lang="pl-PL" sz="2000" dirty="0"/>
              <a:t>1. Domy pomocy społecznej mogą prowadzić, po uzyskaniu zezwolenia wojewody:</a:t>
            </a:r>
          </a:p>
          <a:p>
            <a:pPr marL="0" indent="0" algn="just">
              <a:spcBef>
                <a:spcPts val="0"/>
              </a:spcBef>
              <a:buNone/>
            </a:pPr>
            <a:r>
              <a:rPr lang="pl-PL" sz="2000" dirty="0" smtClean="0"/>
              <a:t>1) jednostki </a:t>
            </a:r>
            <a:r>
              <a:rPr lang="pl-PL" sz="2000" dirty="0"/>
              <a:t>samorządu terytorialnego;</a:t>
            </a:r>
          </a:p>
          <a:p>
            <a:pPr marL="0" indent="0" algn="just">
              <a:spcBef>
                <a:spcPts val="0"/>
              </a:spcBef>
              <a:buNone/>
            </a:pPr>
            <a:r>
              <a:rPr lang="pl-PL" sz="2000" dirty="0" smtClean="0"/>
              <a:t>2) Kościół </a:t>
            </a:r>
            <a:r>
              <a:rPr lang="pl-PL" sz="2000" dirty="0"/>
              <a:t>Katolicki, inne kościoły, związki wyznaniowe oraz organizacje społeczne, fundacje i stowarzyszenia;</a:t>
            </a:r>
          </a:p>
          <a:p>
            <a:pPr marL="0" indent="0" algn="just">
              <a:spcBef>
                <a:spcPts val="0"/>
              </a:spcBef>
              <a:buNone/>
            </a:pPr>
            <a:r>
              <a:rPr lang="pl-PL" sz="2000" dirty="0" smtClean="0"/>
              <a:t>3) inne </a:t>
            </a:r>
            <a:r>
              <a:rPr lang="pl-PL" sz="2000" dirty="0"/>
              <a:t>osoby prawne;</a:t>
            </a:r>
          </a:p>
          <a:p>
            <a:pPr marL="0" indent="0" algn="just">
              <a:spcBef>
                <a:spcPts val="0"/>
              </a:spcBef>
              <a:buNone/>
            </a:pPr>
            <a:r>
              <a:rPr lang="pl-PL" sz="2000" dirty="0" smtClean="0"/>
              <a:t>4) osoby </a:t>
            </a:r>
            <a:r>
              <a:rPr lang="pl-PL" sz="2000" dirty="0"/>
              <a:t>fizyczne.</a:t>
            </a:r>
          </a:p>
          <a:p>
            <a:pPr marL="0" indent="0" algn="just">
              <a:spcBef>
                <a:spcPts val="0"/>
              </a:spcBef>
              <a:buNone/>
            </a:pPr>
            <a:r>
              <a:rPr lang="pl-PL" sz="2000" dirty="0"/>
              <a:t>2. Zezwolenie na prowadzenie domu pomocy społecznej wydaje wojewoda właściwy ze względu na położenie domu.</a:t>
            </a:r>
          </a:p>
          <a:p>
            <a:pPr marL="0" indent="0" algn="just">
              <a:spcBef>
                <a:spcPts val="0"/>
              </a:spcBef>
              <a:buNone/>
            </a:pPr>
            <a:r>
              <a:rPr lang="pl-PL" sz="2000" dirty="0"/>
              <a:t>6. Wojewoda prowadzi rejestr domów pomocy społecznej.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19</a:t>
            </a:fld>
            <a:endParaRPr lang="pl-PL" altLang="pl-PL"/>
          </a:p>
        </p:txBody>
      </p:sp>
    </p:spTree>
    <p:extLst>
      <p:ext uri="{BB962C8B-B14F-4D97-AF65-F5344CB8AC3E}">
        <p14:creationId xmlns:p14="http://schemas.microsoft.com/office/powerpoint/2010/main" val="3782057690"/>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196752"/>
            <a:ext cx="8136706" cy="3862596"/>
          </a:xfrm>
          <a:prstGeom prst="rect">
            <a:avLst/>
          </a:prstGeom>
        </p:spPr>
        <p:txBody>
          <a:bodyPr wrap="square">
            <a:spAutoFit/>
          </a:bodyPr>
          <a:lstStyle/>
          <a:p>
            <a:pPr lvl="0" algn="ctr">
              <a:spcBef>
                <a:spcPts val="600"/>
              </a:spcBef>
              <a:spcAft>
                <a:spcPts val="600"/>
              </a:spcAft>
            </a:pPr>
            <a:r>
              <a:rPr lang="pl-PL" sz="2000" b="1" dirty="0" smtClean="0">
                <a:solidFill>
                  <a:prstClr val="black"/>
                </a:solidFill>
                <a:latin typeface="+mn-lt"/>
                <a:ea typeface="Calibri"/>
                <a:cs typeface="Arial" pitchFamily="34" charset="0"/>
              </a:rPr>
              <a:t>Regionalny Program Operacyjny Województwa Dolnośląskiego 2014-2020</a:t>
            </a:r>
          </a:p>
          <a:p>
            <a:pPr algn="ctr">
              <a:spcBef>
                <a:spcPts val="600"/>
              </a:spcBef>
              <a:spcAft>
                <a:spcPts val="600"/>
              </a:spcAft>
            </a:pPr>
            <a:endParaRPr lang="pl-PL" sz="2000" b="1" dirty="0" smtClean="0">
              <a:solidFill>
                <a:prstClr val="black"/>
              </a:solidFill>
              <a:latin typeface="+mn-lt"/>
              <a:ea typeface="Calibri"/>
              <a:cs typeface="Arial" pitchFamily="34" charset="0"/>
            </a:endParaRPr>
          </a:p>
          <a:p>
            <a:pPr algn="ctr">
              <a:spcBef>
                <a:spcPts val="600"/>
              </a:spcBef>
              <a:spcAft>
                <a:spcPts val="600"/>
              </a:spcAft>
            </a:pPr>
            <a:r>
              <a:rPr lang="pl-PL" sz="2000" b="1" dirty="0" smtClean="0">
                <a:solidFill>
                  <a:prstClr val="black"/>
                </a:solidFill>
                <a:latin typeface="+mn-lt"/>
                <a:ea typeface="Calibri"/>
                <a:cs typeface="Arial" pitchFamily="34" charset="0"/>
              </a:rPr>
              <a:t>Oś priorytetowa 6 Infrastruktura spójności społecznej</a:t>
            </a:r>
          </a:p>
          <a:p>
            <a:pPr algn="ctr">
              <a:spcBef>
                <a:spcPts val="0"/>
              </a:spcBef>
              <a:spcAft>
                <a:spcPts val="0"/>
              </a:spcAft>
            </a:pPr>
            <a:r>
              <a:rPr lang="pl-PL" sz="2000" b="1" dirty="0" smtClean="0">
                <a:solidFill>
                  <a:srgbClr val="000000"/>
                </a:solidFill>
                <a:latin typeface="+mn-lt"/>
                <a:ea typeface="Calibri" pitchFamily="2"/>
                <a:cs typeface="Arial" pitchFamily="34" charset="0"/>
              </a:rPr>
              <a:t>[EFRR]</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smtClean="0">
                <a:solidFill>
                  <a:srgbClr val="000000"/>
                </a:solidFill>
                <a:latin typeface="+mn-lt"/>
                <a:ea typeface="Calibri" pitchFamily="2"/>
                <a:cs typeface="Arial" pitchFamily="34" charset="0"/>
              </a:rPr>
              <a:t>Działanie 6.1 Inwestycje w infrastrukturę społeczną</a:t>
            </a:r>
          </a:p>
          <a:p>
            <a:pPr algn="ctr">
              <a:spcBef>
                <a:spcPts val="0"/>
              </a:spcBef>
              <a:spcAft>
                <a:spcPts val="0"/>
              </a:spcAft>
            </a:pP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r>
              <a:rPr lang="pl-PL" sz="2000" b="1" dirty="0">
                <a:latin typeface="+mn-lt"/>
              </a:rPr>
              <a:t> </a:t>
            </a:r>
            <a:r>
              <a:rPr lang="pl-PL" sz="2000" dirty="0">
                <a:latin typeface="+mn-lt"/>
              </a:rPr>
              <a:t/>
            </a:r>
            <a:br>
              <a:rPr lang="pl-PL" sz="2000" dirty="0">
                <a:latin typeface="+mn-lt"/>
              </a:rPr>
            </a:br>
            <a:r>
              <a:rPr lang="pl-PL" sz="2000" b="1" dirty="0" smtClean="0">
                <a:solidFill>
                  <a:prstClr val="black"/>
                </a:solidFill>
                <a:latin typeface="Calibri"/>
              </a:rPr>
              <a:t>Poddziałanie 6.1.4 </a:t>
            </a:r>
            <a:r>
              <a:rPr lang="pl-PL" sz="2000" dirty="0">
                <a:solidFill>
                  <a:prstClr val="black"/>
                </a:solidFill>
                <a:latin typeface="Calibri"/>
              </a:rPr>
              <a:t>Inwestycje w infrastrukturę społeczną – </a:t>
            </a:r>
            <a:r>
              <a:rPr lang="pl-PL" sz="2000" b="1" dirty="0">
                <a:solidFill>
                  <a:prstClr val="black"/>
                </a:solidFill>
                <a:latin typeface="Calibri"/>
              </a:rPr>
              <a:t>ZIT </a:t>
            </a:r>
            <a:r>
              <a:rPr lang="pl-PL" sz="2000" b="1" dirty="0" smtClean="0">
                <a:solidFill>
                  <a:prstClr val="black"/>
                </a:solidFill>
                <a:latin typeface="Calibri"/>
              </a:rPr>
              <a:t>AW</a:t>
            </a:r>
            <a:endParaRPr lang="pl-PL" sz="2000" b="1" dirty="0" smtClean="0">
              <a:solidFill>
                <a:srgbClr val="000000"/>
              </a:solidFill>
              <a:latin typeface="+mn-lt"/>
              <a:ea typeface="Calibri" pitchFamily="2"/>
              <a:cs typeface="Arial" pitchFamily="34" charset="0"/>
            </a:endParaRPr>
          </a:p>
          <a:p>
            <a:pPr algn="ctr">
              <a:spcBef>
                <a:spcPts val="0"/>
              </a:spcBef>
              <a:spcAft>
                <a:spcPts val="0"/>
              </a:spcAft>
            </a:pPr>
            <a:endParaRPr lang="pl-PL" sz="2000" dirty="0" smtClean="0">
              <a:latin typeface="+mn-lt"/>
            </a:endParaRPr>
          </a:p>
          <a:p>
            <a:pPr algn="ctr">
              <a:spcBef>
                <a:spcPts val="0"/>
              </a:spcBef>
              <a:spcAft>
                <a:spcPts val="0"/>
              </a:spcAft>
            </a:pPr>
            <a:endParaRPr lang="pl-PL" sz="2000" b="1" dirty="0" smtClean="0">
              <a:solidFill>
                <a:srgbClr val="000000"/>
              </a:solidFill>
              <a:latin typeface="Arial" pitchFamily="34" charset="0"/>
              <a:ea typeface="Calibri" pitchFamily="2"/>
              <a:cs typeface="Arial" pitchFamily="34" charset="0"/>
            </a:endParaRPr>
          </a:p>
        </p:txBody>
      </p:sp>
      <p:sp>
        <p:nvSpPr>
          <p:cNvPr id="7" name="pole tekstowe 6"/>
          <p:cNvSpPr txBox="1"/>
          <p:nvPr/>
        </p:nvSpPr>
        <p:spPr>
          <a:xfrm>
            <a:off x="3131840" y="6381328"/>
            <a:ext cx="2088232" cy="288032"/>
          </a:xfrm>
          <a:prstGeom prst="rect">
            <a:avLst/>
          </a:prstGeom>
          <a:noFill/>
        </p:spPr>
        <p:txBody>
          <a:bodyPr wrap="square" rtlCol="0">
            <a:normAutofit fontScale="85000" lnSpcReduction="20000"/>
          </a:bodyPr>
          <a:lstStyle/>
          <a:p>
            <a:endParaRPr lang="pl-PL" b="1" dirty="0" smtClean="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Domy pomocy społecznej</a:t>
            </a:r>
            <a:endParaRPr lang="pl-PL" sz="3200" b="1" dirty="0"/>
          </a:p>
        </p:txBody>
      </p:sp>
      <p:sp>
        <p:nvSpPr>
          <p:cNvPr id="3" name="Symbol zastępczy zawartości 2"/>
          <p:cNvSpPr>
            <a:spLocks noGrp="1"/>
          </p:cNvSpPr>
          <p:nvPr>
            <p:ph idx="1"/>
          </p:nvPr>
        </p:nvSpPr>
        <p:spPr>
          <a:xfrm>
            <a:off x="457200" y="980728"/>
            <a:ext cx="8229600" cy="5760640"/>
          </a:xfrm>
        </p:spPr>
        <p:txBody>
          <a:bodyPr/>
          <a:lstStyle/>
          <a:p>
            <a:pPr marL="0" indent="0" algn="just">
              <a:buNone/>
            </a:pPr>
            <a:r>
              <a:rPr lang="pl-PL" sz="2000" dirty="0"/>
              <a:t>8. Minister właściwy do spraw zabezpieczenia społecznego określi, w drodze rozporządzenia:</a:t>
            </a:r>
          </a:p>
          <a:p>
            <a:pPr marL="0" indent="0" algn="just">
              <a:buNone/>
            </a:pPr>
            <a:r>
              <a:rPr lang="pl-PL" sz="2000" dirty="0" smtClean="0"/>
              <a:t>1) sposób </a:t>
            </a:r>
            <a:r>
              <a:rPr lang="pl-PL" sz="2000" dirty="0"/>
              <a:t>funkcjonowania określonych typów domów pomocy społecznej i </a:t>
            </a:r>
            <a:r>
              <a:rPr lang="pl-PL" sz="2000" b="1" dirty="0"/>
              <a:t>obowiązujący standard </a:t>
            </a:r>
            <a:r>
              <a:rPr lang="pl-PL" sz="2000" dirty="0"/>
              <a:t>podstawowych usług świadczonych przez domy pomocy społecznej,</a:t>
            </a:r>
          </a:p>
          <a:p>
            <a:pPr marL="0" indent="0" algn="just">
              <a:buNone/>
            </a:pPr>
            <a:r>
              <a:rPr lang="pl-PL" sz="2000" dirty="0" smtClean="0"/>
              <a:t>2) wzór </a:t>
            </a:r>
            <a:r>
              <a:rPr lang="pl-PL" sz="2000" dirty="0"/>
              <a:t>wniosku o wydanie zezwolenia na prowadzenie domu pomocy społecznej,</a:t>
            </a:r>
          </a:p>
          <a:p>
            <a:pPr marL="0" indent="0" algn="just">
              <a:buNone/>
            </a:pPr>
            <a:r>
              <a:rPr lang="pl-PL" sz="2000" dirty="0" smtClean="0"/>
              <a:t>3) tryb </a:t>
            </a:r>
            <a:r>
              <a:rPr lang="pl-PL" sz="2000" dirty="0"/>
              <a:t>kierowania i przyjmowania osób ubiegających się o przyjęcie do domu pomocy </a:t>
            </a:r>
            <a:r>
              <a:rPr lang="pl-PL" sz="2000" dirty="0" smtClean="0"/>
              <a:t>społecznej – uwzględniając </a:t>
            </a:r>
            <a:r>
              <a:rPr lang="pl-PL" sz="2000" dirty="0"/>
              <a:t>indywidualne potrzeby i możliwości psychofizyczne mieszkańców domów oraz osób kierowanych do domów pomocy </a:t>
            </a:r>
            <a:r>
              <a:rPr lang="pl-PL" sz="2000" dirty="0" smtClean="0"/>
              <a:t>społecznej.</a:t>
            </a:r>
          </a:p>
          <a:p>
            <a:pPr marL="0" indent="0" algn="ctr">
              <a:buNone/>
            </a:pPr>
            <a:r>
              <a:rPr lang="pl-PL" sz="2000" b="1" dirty="0" smtClean="0">
                <a:solidFill>
                  <a:srgbClr val="FF0000"/>
                </a:solidFill>
              </a:rPr>
              <a:t> Rozporządzenie Ministra Pracy i Polityki Społecznej</a:t>
            </a:r>
            <a:r>
              <a:rPr lang="pl-PL" sz="2000" b="1" baseline="30000" dirty="0">
                <a:solidFill>
                  <a:srgbClr val="FF0000"/>
                </a:solidFill>
              </a:rPr>
              <a:t> </a:t>
            </a:r>
            <a:r>
              <a:rPr lang="pl-PL" sz="2000" dirty="0" smtClean="0">
                <a:solidFill>
                  <a:srgbClr val="FF0000"/>
                </a:solidFill>
              </a:rPr>
              <a:t>z </a:t>
            </a:r>
            <a:r>
              <a:rPr lang="pl-PL" sz="2000" dirty="0">
                <a:solidFill>
                  <a:srgbClr val="FF0000"/>
                </a:solidFill>
              </a:rPr>
              <a:t>dnia 23 sierpnia 2012 </a:t>
            </a:r>
            <a:r>
              <a:rPr lang="pl-PL" sz="2000" dirty="0" smtClean="0">
                <a:solidFill>
                  <a:srgbClr val="FF0000"/>
                </a:solidFill>
              </a:rPr>
              <a:t>r. </a:t>
            </a:r>
            <a:r>
              <a:rPr lang="pl-PL" sz="2000" b="1" dirty="0" smtClean="0">
                <a:solidFill>
                  <a:srgbClr val="FF0000"/>
                </a:solidFill>
              </a:rPr>
              <a:t>w </a:t>
            </a:r>
            <a:r>
              <a:rPr lang="pl-PL" sz="2000" b="1" dirty="0">
                <a:solidFill>
                  <a:srgbClr val="FF0000"/>
                </a:solidFill>
              </a:rPr>
              <a:t>sprawie domów pomocy </a:t>
            </a:r>
            <a:r>
              <a:rPr lang="pl-PL" sz="2000" b="1" dirty="0" smtClean="0">
                <a:solidFill>
                  <a:srgbClr val="FF0000"/>
                </a:solidFill>
              </a:rPr>
              <a:t>społecznej (</a:t>
            </a:r>
            <a:r>
              <a:rPr lang="pl-PL" sz="2000" b="1" dirty="0">
                <a:solidFill>
                  <a:srgbClr val="FF0000"/>
                </a:solidFill>
              </a:rPr>
              <a:t>Dz</a:t>
            </a:r>
            <a:r>
              <a:rPr lang="pl-PL" sz="2000" b="1" dirty="0" smtClean="0">
                <a:solidFill>
                  <a:srgbClr val="FF0000"/>
                </a:solidFill>
              </a:rPr>
              <a:t>. U. z 2012 r., poz. 964) </a:t>
            </a:r>
            <a:endParaRPr lang="pl-PL" sz="2000" dirty="0">
              <a:solidFill>
                <a:srgbClr val="FF0000"/>
              </a:solidFill>
            </a:endParaRPr>
          </a:p>
          <a:p>
            <a:pPr marL="0" indent="0" algn="ctr">
              <a:buNone/>
            </a:pPr>
            <a:endParaRPr lang="pl-PL" sz="2000" dirty="0"/>
          </a:p>
          <a:p>
            <a:pPr marL="0" indent="0" algn="just">
              <a:buNone/>
            </a:pPr>
            <a:r>
              <a:rPr lang="pl-PL" sz="2000" dirty="0"/>
              <a:t>§ 3. 1. Dom funkcjonuje w oparciu o indywidualne plany wsparcia mieszkańca domu, opracowywane z jego udziałem, jeżeli udział ten jest możliwy ze względu na stan zdrowia i gotowość uczestnictwa w nim mieszkańca.</a:t>
            </a:r>
          </a:p>
        </p:txBody>
      </p:sp>
      <p:sp>
        <p:nvSpPr>
          <p:cNvPr id="4" name="Symbol zastępczy numeru slajdu 3"/>
          <p:cNvSpPr>
            <a:spLocks noGrp="1"/>
          </p:cNvSpPr>
          <p:nvPr>
            <p:ph type="sldNum" sz="quarter" idx="12"/>
          </p:nvPr>
        </p:nvSpPr>
        <p:spPr/>
        <p:txBody>
          <a:bodyPr/>
          <a:lstStyle/>
          <a:p>
            <a:pPr>
              <a:defRPr/>
            </a:pPr>
            <a:r>
              <a:rPr lang="pl-PL" b="1" dirty="0"/>
              <a:t>Dz.U.2012.964</a:t>
            </a:r>
            <a:fld id="{A5411067-B004-4C27-A84C-4E877D346885}" type="slidenum">
              <a:rPr lang="pl-PL" altLang="pl-PL" smtClean="0"/>
              <a:pPr>
                <a:defRPr/>
              </a:pPr>
              <a:t>20</a:t>
            </a:fld>
            <a:endParaRPr lang="pl-PL" altLang="pl-PL" dirty="0"/>
          </a:p>
        </p:txBody>
      </p:sp>
    </p:spTree>
    <p:extLst>
      <p:ext uri="{BB962C8B-B14F-4D97-AF65-F5344CB8AC3E}">
        <p14:creationId xmlns:p14="http://schemas.microsoft.com/office/powerpoint/2010/main" val="4294604690"/>
      </p:ext>
    </p:extLst>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91264" cy="980728"/>
          </a:xfrm>
        </p:spPr>
        <p:txBody>
          <a:bodyPr/>
          <a:lstStyle/>
          <a:p>
            <a:r>
              <a:rPr lang="pl-PL" sz="2800" b="1" dirty="0" smtClean="0"/>
              <a:t>Infrastruktura społeczna </a:t>
            </a:r>
            <a:br>
              <a:rPr lang="pl-PL" sz="2800" b="1" dirty="0" smtClean="0"/>
            </a:br>
            <a:r>
              <a:rPr lang="pl-PL" sz="2800" b="1" dirty="0" smtClean="0"/>
              <a:t>w ramach Działania 6.1 B</a:t>
            </a:r>
            <a:endParaRPr lang="pl-PL" sz="2800" b="1" dirty="0"/>
          </a:p>
        </p:txBody>
      </p:sp>
      <p:sp>
        <p:nvSpPr>
          <p:cNvPr id="3" name="Symbol zastępczy zawartości 2"/>
          <p:cNvSpPr>
            <a:spLocks noGrp="1"/>
          </p:cNvSpPr>
          <p:nvPr>
            <p:ph idx="1"/>
          </p:nvPr>
        </p:nvSpPr>
        <p:spPr>
          <a:xfrm>
            <a:off x="467544" y="980728"/>
            <a:ext cx="8229600" cy="5688632"/>
          </a:xfrm>
        </p:spPr>
        <p:txBody>
          <a:bodyPr/>
          <a:lstStyle/>
          <a:p>
            <a:pPr algn="just">
              <a:spcBef>
                <a:spcPts val="0"/>
              </a:spcBef>
              <a:spcAft>
                <a:spcPts val="0"/>
              </a:spcAft>
              <a:buFont typeface="Wingdings" panose="05000000000000000000" pitchFamily="2" charset="2"/>
              <a:buChar char="ü"/>
            </a:pPr>
            <a:endParaRPr lang="pl-PL" sz="2000" b="1" dirty="0" smtClean="0"/>
          </a:p>
          <a:p>
            <a:pPr algn="just">
              <a:spcBef>
                <a:spcPts val="600"/>
              </a:spcBef>
              <a:spcAft>
                <a:spcPts val="1200"/>
              </a:spcAft>
              <a:buFont typeface="Wingdings" panose="05000000000000000000" pitchFamily="2" charset="2"/>
              <a:buChar char="ü"/>
            </a:pPr>
            <a:r>
              <a:rPr lang="pl-PL" sz="2000" b="1" dirty="0" smtClean="0"/>
              <a:t>Placówki zapewniające całodobową opiekę osobom niepełnosprawnym, przewlekle chorym lub osobom w podeszłym wieku</a:t>
            </a:r>
            <a:r>
              <a:rPr lang="pl-PL" sz="2000" dirty="0" smtClean="0"/>
              <a:t>, o których mowa w ustawie z dnia 12 marca 2004 r. o pomocy społecznej (Dz. U. z 2016 r. poz. 930 z późn. zm.), </a:t>
            </a:r>
            <a:r>
              <a:rPr lang="pl-PL" sz="2000" dirty="0" smtClean="0">
                <a:solidFill>
                  <a:srgbClr val="FF0000"/>
                </a:solidFill>
              </a:rPr>
              <a:t>o ile liczba miejsc </a:t>
            </a:r>
            <a:r>
              <a:rPr lang="pl-PL" sz="2000" b="1" dirty="0" smtClean="0">
                <a:solidFill>
                  <a:srgbClr val="FF0000"/>
                </a:solidFill>
              </a:rPr>
              <a:t>całodobowego</a:t>
            </a:r>
            <a:r>
              <a:rPr lang="pl-PL" sz="2000" dirty="0" smtClean="0">
                <a:solidFill>
                  <a:srgbClr val="FF0000"/>
                </a:solidFill>
              </a:rPr>
              <a:t> pobytu w tych ośrodkach jest </a:t>
            </a:r>
            <a:r>
              <a:rPr lang="pl-PL" sz="2000" b="1" dirty="0" smtClean="0">
                <a:solidFill>
                  <a:srgbClr val="FF0000"/>
                </a:solidFill>
              </a:rPr>
              <a:t>nie większa niż 30</a:t>
            </a:r>
            <a:r>
              <a:rPr lang="pl-PL" sz="2000" dirty="0" smtClean="0">
                <a:solidFill>
                  <a:srgbClr val="FF0000"/>
                </a:solidFill>
              </a:rPr>
              <a:t>.</a:t>
            </a:r>
          </a:p>
          <a:p>
            <a:pPr marL="0" indent="0" algn="just">
              <a:buNone/>
            </a:pPr>
            <a:r>
              <a:rPr lang="pl-PL" sz="2000" b="1" dirty="0"/>
              <a:t>Art. 67. </a:t>
            </a:r>
            <a:r>
              <a:rPr lang="pl-PL" sz="2000" dirty="0"/>
              <a:t>1. Działalność gospodarcza w zakresie prowadzenia placówki zapewniającej całodobową opiekę osobom niepełnosprawnym, przewlekle chorym lub osobom w podeszłym wieku może być prowadzona po uzyskaniu zezwolenia wojewody.</a:t>
            </a:r>
          </a:p>
          <a:p>
            <a:pPr marL="0" indent="0" algn="just">
              <a:buNone/>
            </a:pPr>
            <a:r>
              <a:rPr lang="pl-PL" sz="2000" dirty="0"/>
              <a:t>2. </a:t>
            </a:r>
            <a:r>
              <a:rPr lang="pl-PL" sz="2000" dirty="0" smtClean="0"/>
              <a:t>Wojewoda właściwy </a:t>
            </a:r>
            <a:r>
              <a:rPr lang="pl-PL" sz="2000" dirty="0"/>
              <a:t>ze względu na miejsce położenia placówki wydaje </a:t>
            </a:r>
            <a:r>
              <a:rPr lang="pl-PL" sz="2000" dirty="0" smtClean="0"/>
              <a:t>zezwolenie na prowadzenie działalności gospodarczej </a:t>
            </a:r>
            <a:r>
              <a:rPr lang="pl-PL" sz="2000" dirty="0"/>
              <a:t>w zakresie prowadzenia placówki zapewniającej całodobową opiekę osobom niepełnosprawnym, przewlekle chorym lub osobom w podeszłym </a:t>
            </a:r>
            <a:r>
              <a:rPr lang="pl-PL" sz="2000" dirty="0" smtClean="0"/>
              <a:t>wieku.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21</a:t>
            </a:fld>
            <a:endParaRPr lang="pl-PL" altLang="pl-PL"/>
          </a:p>
        </p:txBody>
      </p:sp>
    </p:spTree>
    <p:extLst>
      <p:ext uri="{BB962C8B-B14F-4D97-AF65-F5344CB8AC3E}">
        <p14:creationId xmlns:p14="http://schemas.microsoft.com/office/powerpoint/2010/main" val="2233994096"/>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spcAft>
                <a:spcPts val="600"/>
              </a:spcAft>
              <a:buNone/>
            </a:pPr>
            <a:r>
              <a:rPr lang="pl-PL" sz="2000" b="1" dirty="0"/>
              <a:t>Art. 68. </a:t>
            </a:r>
            <a:r>
              <a:rPr lang="pl-PL" sz="2000" dirty="0"/>
              <a:t>1. Opieka w placówce zapewniającej całodobową opiekę osobom niepełnosprawnym, przewlekle chorym lub osobom w podeszłym wieku polega na świadczeniu przez całą dobę usług:</a:t>
            </a:r>
          </a:p>
          <a:p>
            <a:pPr marL="0" indent="0" algn="just">
              <a:spcBef>
                <a:spcPts val="0"/>
              </a:spcBef>
              <a:buNone/>
            </a:pPr>
            <a:r>
              <a:rPr lang="pl-PL" sz="2000" dirty="0" smtClean="0"/>
              <a:t>1) opiekuńczych </a:t>
            </a:r>
            <a:r>
              <a:rPr lang="pl-PL" sz="2000" dirty="0"/>
              <a:t>zapewniających:</a:t>
            </a:r>
          </a:p>
          <a:p>
            <a:pPr marL="0" indent="0" algn="just">
              <a:spcBef>
                <a:spcPts val="0"/>
              </a:spcBef>
              <a:buNone/>
            </a:pPr>
            <a:r>
              <a:rPr lang="pl-PL" sz="2000" dirty="0" smtClean="0"/>
              <a:t>a) udzielanie </a:t>
            </a:r>
            <a:r>
              <a:rPr lang="pl-PL" sz="2000" dirty="0"/>
              <a:t>pomocy w podstawowych czynnościach życiowych,</a:t>
            </a:r>
          </a:p>
          <a:p>
            <a:pPr marL="0" indent="0" algn="just">
              <a:spcBef>
                <a:spcPts val="0"/>
              </a:spcBef>
              <a:buNone/>
            </a:pPr>
            <a:r>
              <a:rPr lang="pl-PL" sz="2000" dirty="0" smtClean="0"/>
              <a:t>b) pielęgnację</a:t>
            </a:r>
            <a:r>
              <a:rPr lang="pl-PL" sz="2000" dirty="0"/>
              <a:t>, w tym pielęgnację w czasie choroby,</a:t>
            </a:r>
          </a:p>
          <a:p>
            <a:pPr marL="0" indent="0" algn="just">
              <a:spcBef>
                <a:spcPts val="0"/>
              </a:spcBef>
              <a:buNone/>
            </a:pPr>
            <a:r>
              <a:rPr lang="pl-PL" sz="2000" dirty="0" smtClean="0"/>
              <a:t>c) opiekę </a:t>
            </a:r>
            <a:r>
              <a:rPr lang="pl-PL" sz="2000" dirty="0"/>
              <a:t>higieniczną,</a:t>
            </a:r>
          </a:p>
          <a:p>
            <a:pPr marL="0" indent="0" algn="just">
              <a:spcBef>
                <a:spcPts val="0"/>
              </a:spcBef>
              <a:buNone/>
            </a:pPr>
            <a:r>
              <a:rPr lang="pl-PL" sz="2000" dirty="0" smtClean="0"/>
              <a:t>d) niezbędną </a:t>
            </a:r>
            <a:r>
              <a:rPr lang="pl-PL" sz="2000" dirty="0"/>
              <a:t>pomoc w załatwianiu spraw osobistych,</a:t>
            </a:r>
          </a:p>
          <a:p>
            <a:pPr marL="0" indent="0" algn="just">
              <a:spcBef>
                <a:spcPts val="0"/>
              </a:spcBef>
              <a:spcAft>
                <a:spcPts val="600"/>
              </a:spcAft>
              <a:buNone/>
            </a:pPr>
            <a:r>
              <a:rPr lang="pl-PL" sz="2000" dirty="0" smtClean="0"/>
              <a:t>e) kontakty </a:t>
            </a:r>
            <a:r>
              <a:rPr lang="pl-PL" sz="2000" dirty="0"/>
              <a:t>z otoczeniem</a:t>
            </a:r>
            <a:r>
              <a:rPr lang="pl-PL" sz="2000" dirty="0" smtClean="0"/>
              <a:t>;</a:t>
            </a:r>
          </a:p>
          <a:p>
            <a:pPr marL="0" indent="0" algn="just">
              <a:spcBef>
                <a:spcPts val="0"/>
              </a:spcBef>
              <a:buNone/>
            </a:pPr>
            <a:r>
              <a:rPr lang="pl-PL" sz="2000" dirty="0" smtClean="0"/>
              <a:t>2) bytowych </a:t>
            </a:r>
            <a:r>
              <a:rPr lang="pl-PL" sz="2000" dirty="0"/>
              <a:t>zapewniających:</a:t>
            </a:r>
          </a:p>
          <a:p>
            <a:pPr marL="0" indent="0" algn="just">
              <a:spcBef>
                <a:spcPts val="0"/>
              </a:spcBef>
              <a:buNone/>
            </a:pPr>
            <a:r>
              <a:rPr lang="pl-PL" sz="2000" dirty="0" smtClean="0"/>
              <a:t>a) miejsce </a:t>
            </a:r>
            <a:r>
              <a:rPr lang="pl-PL" sz="2000" dirty="0"/>
              <a:t>pobytu,</a:t>
            </a:r>
          </a:p>
          <a:p>
            <a:pPr marL="0" indent="0" algn="just">
              <a:spcBef>
                <a:spcPts val="0"/>
              </a:spcBef>
              <a:buNone/>
            </a:pPr>
            <a:r>
              <a:rPr lang="pl-PL" sz="2000" dirty="0" smtClean="0"/>
              <a:t>b) wyżywienie</a:t>
            </a:r>
            <a:r>
              <a:rPr lang="pl-PL" sz="2000" dirty="0"/>
              <a:t>,</a:t>
            </a:r>
          </a:p>
          <a:p>
            <a:pPr marL="0" indent="0" algn="just">
              <a:spcBef>
                <a:spcPts val="0"/>
              </a:spcBef>
              <a:buNone/>
            </a:pPr>
            <a:r>
              <a:rPr lang="pl-PL" sz="2000" dirty="0" smtClean="0"/>
              <a:t>c) utrzymanie </a:t>
            </a:r>
            <a:r>
              <a:rPr lang="pl-PL" sz="2000" dirty="0"/>
              <a:t>czystości.</a:t>
            </a:r>
          </a:p>
          <a:p>
            <a:pPr marL="0" indent="0" algn="just">
              <a:buNone/>
            </a:pPr>
            <a:r>
              <a:rPr lang="pl-PL" sz="2000" dirty="0"/>
              <a:t>2. Sposób świadczenia usług powinien uwzględniać stan zdrowia, sprawność fizyczną i intelektualną oraz indywidualne potrzeby i możliwości osoby przebywającej w placówce, a także prawa człowieka, w tym w szczególności prawo do godności, wolności, intymności i poczucia bezpieczeństwa.</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p14="http://schemas.microsoft.com/office/powerpoint/2010/main" val="3296604624"/>
      </p:ext>
    </p:extLst>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buNone/>
            </a:pPr>
            <a:r>
              <a:rPr lang="pl-PL" sz="2000" dirty="0"/>
              <a:t>4. Miejsce pobytu powinno spełniać następujące warunki:</a:t>
            </a:r>
          </a:p>
          <a:p>
            <a:pPr marL="0" indent="0" algn="just">
              <a:buNone/>
            </a:pPr>
            <a:r>
              <a:rPr lang="pl-PL" sz="2000" dirty="0" smtClean="0"/>
              <a:t>1) budynek </a:t>
            </a:r>
            <a:r>
              <a:rPr lang="pl-PL" sz="2000" dirty="0"/>
              <a:t>i jego otoczenie - bez barier architektonicznych;</a:t>
            </a:r>
          </a:p>
          <a:p>
            <a:pPr marL="0" indent="0" algn="just">
              <a:buNone/>
            </a:pPr>
            <a:r>
              <a:rPr lang="pl-PL" sz="2000" dirty="0" smtClean="0"/>
              <a:t>2) w </a:t>
            </a:r>
            <a:r>
              <a:rPr lang="pl-PL" sz="2000" dirty="0"/>
              <a:t>budynkach wielokondygnacyjnych bez wind - pokoje mieszkalne usytuowane na parterze;</a:t>
            </a:r>
          </a:p>
          <a:p>
            <a:pPr marL="0" indent="0" algn="just">
              <a:buNone/>
            </a:pPr>
            <a:r>
              <a:rPr lang="pl-PL" sz="2000" dirty="0" smtClean="0"/>
              <a:t>3) pokoje </a:t>
            </a:r>
            <a:r>
              <a:rPr lang="pl-PL" sz="2000" dirty="0"/>
              <a:t>mieszkalne - nie więcej niż trzyosobowe, z tym że:</a:t>
            </a:r>
          </a:p>
          <a:p>
            <a:pPr marL="0" indent="0" algn="just">
              <a:buNone/>
            </a:pPr>
            <a:r>
              <a:rPr lang="pl-PL" sz="2000" dirty="0" smtClean="0"/>
              <a:t>a) pokój </a:t>
            </a:r>
            <a:r>
              <a:rPr lang="pl-PL" sz="2000" dirty="0"/>
              <a:t>jednoosobowy - nie mniejszy niż 9 m</a:t>
            </a:r>
            <a:r>
              <a:rPr lang="pl-PL" sz="2000" baseline="30000" dirty="0"/>
              <a:t>2</a:t>
            </a:r>
            <a:r>
              <a:rPr lang="pl-PL" sz="2000" dirty="0"/>
              <a:t>,</a:t>
            </a:r>
          </a:p>
          <a:p>
            <a:pPr marL="0" indent="0" algn="just">
              <a:buNone/>
            </a:pPr>
            <a:r>
              <a:rPr lang="pl-PL" sz="2000" dirty="0" smtClean="0"/>
              <a:t>b) pokój </a:t>
            </a:r>
            <a:r>
              <a:rPr lang="pl-PL" sz="2000" dirty="0"/>
              <a:t>dwu- i trzyosobowy - o powierzchni nie mniejszej niż po 6 m</a:t>
            </a:r>
            <a:r>
              <a:rPr lang="pl-PL" sz="2000" baseline="30000" dirty="0"/>
              <a:t>2</a:t>
            </a:r>
            <a:r>
              <a:rPr lang="pl-PL" sz="2000" dirty="0"/>
              <a:t> na osobę,</a:t>
            </a:r>
          </a:p>
          <a:p>
            <a:pPr marL="0" indent="0" algn="just">
              <a:buNone/>
            </a:pPr>
            <a:r>
              <a:rPr lang="pl-PL" sz="2000" dirty="0" smtClean="0"/>
              <a:t>c) pokoje </a:t>
            </a:r>
            <a:r>
              <a:rPr lang="pl-PL" sz="2000" dirty="0"/>
              <a:t>mieszkalne - wyposażone w łóżko lub tapczan, szafę, stół, krzesła i szafkę nocną dla każdej osoby,</a:t>
            </a:r>
          </a:p>
          <a:p>
            <a:pPr marL="0" indent="0" algn="just">
              <a:buNone/>
            </a:pPr>
            <a:r>
              <a:rPr lang="pl-PL" sz="2000" dirty="0" smtClean="0"/>
              <a:t>d) pokój </a:t>
            </a:r>
            <a:r>
              <a:rPr lang="pl-PL" sz="2000" dirty="0"/>
              <a:t>mieszkalny uznaje się za spełniający wymaganą normę, o której mowa w lit. a i b, jeśli odstępstwo od wymaganej powierzchni nie jest większe niż 5%.</a:t>
            </a:r>
          </a:p>
          <a:p>
            <a:pPr marL="0" indent="0" algn="just">
              <a:buNone/>
            </a:pPr>
            <a:r>
              <a:rPr lang="pl-PL" sz="2000" dirty="0"/>
              <a:t>4a. Jeżeli pokój zajmują wyłącznie osoby leżące może być on czteroosobowy, a jego powierzchnia nie może być mniejsza niż 6 m</a:t>
            </a:r>
            <a:r>
              <a:rPr lang="pl-PL" sz="2000" baseline="30000" dirty="0"/>
              <a:t>2</a:t>
            </a:r>
            <a:r>
              <a:rPr lang="pl-PL" sz="2000" dirty="0"/>
              <a:t> na osobę. Pokój uznaje się za spełniający wymaganą normę jeśli odstępstwo od wymaganej powierzchni nie jest większe niż 5%.</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p14="http://schemas.microsoft.com/office/powerpoint/2010/main" val="1241787377"/>
      </p:ext>
    </p:extLst>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2400" b="1" dirty="0" smtClean="0"/>
              <a:t>Placówki </a:t>
            </a:r>
            <a:r>
              <a:rPr lang="pl-PL" sz="2400" b="1" dirty="0"/>
              <a:t>zapewniające całodobową opiekę osobom niepełnosprawnym, przewlekle chorym lub osobom w podeszłym wieku</a:t>
            </a:r>
          </a:p>
        </p:txBody>
      </p:sp>
      <p:sp>
        <p:nvSpPr>
          <p:cNvPr id="3" name="Symbol zastępczy zawartości 2"/>
          <p:cNvSpPr>
            <a:spLocks noGrp="1"/>
          </p:cNvSpPr>
          <p:nvPr>
            <p:ph idx="1"/>
          </p:nvPr>
        </p:nvSpPr>
        <p:spPr>
          <a:xfrm>
            <a:off x="457200" y="980728"/>
            <a:ext cx="8229600" cy="5760640"/>
          </a:xfrm>
        </p:spPr>
        <p:txBody>
          <a:bodyPr/>
          <a:lstStyle/>
          <a:p>
            <a:pPr marL="0" indent="0" algn="just">
              <a:buNone/>
            </a:pPr>
            <a:endParaRPr lang="pl-PL" sz="2000" dirty="0" smtClean="0"/>
          </a:p>
          <a:p>
            <a:pPr marL="0" indent="0" algn="just">
              <a:buNone/>
            </a:pPr>
            <a:r>
              <a:rPr lang="pl-PL" sz="2000" dirty="0" smtClean="0"/>
              <a:t>5</a:t>
            </a:r>
            <a:r>
              <a:rPr lang="pl-PL" sz="2000" dirty="0"/>
              <a:t>. Placówka, o której mowa w ust. 1, powinna posiadać:</a:t>
            </a:r>
          </a:p>
          <a:p>
            <a:pPr marL="0" indent="0" algn="just">
              <a:buNone/>
            </a:pPr>
            <a:r>
              <a:rPr lang="pl-PL" sz="2000" dirty="0" smtClean="0"/>
              <a:t>1) pokój </a:t>
            </a:r>
            <a:r>
              <a:rPr lang="pl-PL" sz="2000" dirty="0"/>
              <a:t>dziennego pobytu służący jako jadalnia;</a:t>
            </a:r>
          </a:p>
          <a:p>
            <a:pPr marL="0" indent="0" algn="just">
              <a:buNone/>
            </a:pPr>
            <a:r>
              <a:rPr lang="pl-PL" sz="2000" dirty="0" smtClean="0"/>
              <a:t>2) pomieszczenie </a:t>
            </a:r>
            <a:r>
              <a:rPr lang="pl-PL" sz="2000" dirty="0"/>
              <a:t>pomocnicze do prania i suszenia;</a:t>
            </a:r>
          </a:p>
          <a:p>
            <a:pPr marL="0" indent="0" algn="just">
              <a:buNone/>
            </a:pPr>
            <a:r>
              <a:rPr lang="pl-PL" sz="2000" dirty="0" smtClean="0"/>
              <a:t>3) jedną </a:t>
            </a:r>
            <a:r>
              <a:rPr lang="pl-PL" sz="2000" dirty="0"/>
              <a:t>łazienkę dla nie więcej niż pięciu osób i jedną toaletę dla nie więcej niż czterech osób, wyposażone w uchwyty ułatwiające osobom mniej sprawnym korzystanie z tych pomieszczeń, z tym że jeśli liczba osób leżących przekracza 50% ogólnej liczby mieszkańców, dopuszcza się zmniejszenie liczby tych pomieszczeń o 25%.</a:t>
            </a:r>
          </a:p>
          <a:p>
            <a:pPr marL="0" indent="0" algn="just">
              <a:buNone/>
            </a:pPr>
            <a:r>
              <a:rPr lang="pl-PL" sz="2000" dirty="0"/>
              <a:t>5a. Placówki mieszczące się w budynkach wpisanych do rejestru zabytków są obowiązane spełnić warunki, o których mowa w ust. 4 i 5, w zakresie, w jakim nie narusza to przepisów ustawy z dnia 23 lipca 2003 r. o ochronie zabytków i opiece nad zabytkami (Dz. U. z 2014 r. poz. 1446 oraz z 2015 r. poz. 397, 774 i 1505).</a:t>
            </a:r>
          </a:p>
          <a:p>
            <a:pPr marL="0" indent="0" algn="just">
              <a:buNone/>
            </a:pPr>
            <a:endParaRPr lang="pl-PL" sz="2000" dirty="0"/>
          </a:p>
        </p:txBody>
      </p:sp>
      <p:sp>
        <p:nvSpPr>
          <p:cNvPr id="4" name="Symbol zastępczy numeru slajdu 3"/>
          <p:cNvSpPr>
            <a:spLocks noGrp="1"/>
          </p:cNvSpPr>
          <p:nvPr>
            <p:ph type="sldNum" sz="quarter" idx="12"/>
          </p:nvPr>
        </p:nvSpPr>
        <p:spPr/>
        <p:txBody>
          <a:bodyPr/>
          <a:lstStyle/>
          <a:p>
            <a:pPr>
              <a:defRPr/>
            </a:pPr>
            <a:endParaRPr lang="pl-PL" altLang="pl-PL" dirty="0"/>
          </a:p>
        </p:txBody>
      </p:sp>
    </p:spTree>
    <p:extLst>
      <p:ext uri="{BB962C8B-B14F-4D97-AF65-F5344CB8AC3E}">
        <p14:creationId xmlns:p14="http://schemas.microsoft.com/office/powerpoint/2010/main" val="3733328087"/>
      </p:ext>
    </p:extLst>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256584"/>
          </a:xfrm>
        </p:spPr>
        <p:txBody>
          <a:bodyPr/>
          <a:lstStyle/>
          <a:p>
            <a:pPr marL="0" indent="12700" algn="ctr">
              <a:buNone/>
            </a:pPr>
            <a:endParaRPr lang="pl-PL" sz="1800" b="1" dirty="0" smtClean="0"/>
          </a:p>
          <a:p>
            <a:pPr marL="0" indent="12700" algn="ctr">
              <a:buNone/>
            </a:pPr>
            <a:endParaRPr lang="pl-PL" sz="2000" b="1" dirty="0" smtClean="0"/>
          </a:p>
          <a:p>
            <a:pPr marL="0" indent="12700" algn="ctr">
              <a:buNone/>
            </a:pPr>
            <a:r>
              <a:rPr lang="x-none" sz="2000" b="1" smtClean="0"/>
              <a:t>Załącznik nr 1</a:t>
            </a:r>
            <a:r>
              <a:rPr lang="pl-PL" sz="2000" b="1" dirty="0" smtClean="0"/>
              <a:t> </a:t>
            </a:r>
          </a:p>
          <a:p>
            <a:pPr marL="0" indent="12700" algn="ctr">
              <a:buNone/>
            </a:pPr>
            <a:r>
              <a:rPr lang="x-none" sz="2000" b="1" i="1" smtClean="0"/>
              <a:t>Minimalne wymagania świadczenia usług społecznych w społeczności lokalnej</a:t>
            </a:r>
            <a:r>
              <a:rPr lang="pl-PL" sz="2000" b="1" i="1" dirty="0" smtClean="0"/>
              <a:t> </a:t>
            </a:r>
            <a:r>
              <a:rPr lang="pl-PL" sz="2000" b="1" dirty="0" smtClean="0"/>
              <a:t>do „</a:t>
            </a:r>
            <a:r>
              <a:rPr lang="pl-PL" sz="2000" b="1" i="1" dirty="0"/>
              <a:t>Wytycznych w zakresie realizacji przedsięwzięć w obszarze włączenia społecznego i zwalczania ubóstwa z wykorzystaniem środków Europejskiego Funduszu Społecznego i Europejskiego Funduszu Rozwoju Regionalnego na lata 2014-2020</a:t>
            </a:r>
            <a:r>
              <a:rPr lang="pl-PL" sz="2000" b="1" i="1" dirty="0" smtClean="0"/>
              <a:t>”</a:t>
            </a:r>
            <a:endParaRPr lang="pl-PL" sz="2000" b="1" dirty="0" smtClean="0"/>
          </a:p>
          <a:p>
            <a:pPr marL="0" indent="12700" algn="just">
              <a:buNone/>
            </a:pPr>
            <a:endParaRPr lang="pl-PL" sz="2000" b="1" i="1" dirty="0" smtClean="0"/>
          </a:p>
          <a:p>
            <a:pPr marL="0" lvl="0" indent="12700" algn="just">
              <a:buNone/>
            </a:pPr>
            <a:r>
              <a:rPr lang="pl-PL" sz="2000" dirty="0" smtClean="0"/>
              <a:t>Rodzaj oraz zakres świadczonych usług powinien być dostosowany do indywidualnych potrzeb mieszkańców, z uwzględnieniem zapisów zawartych w programach (planach, kontraktach etc.), którymi są objęci. </a:t>
            </a:r>
          </a:p>
          <a:p>
            <a:pPr marL="0" indent="12700" algn="ctr">
              <a:buNone/>
            </a:pPr>
            <a:endParaRPr lang="pl-PL" sz="1800" b="1" i="1"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25</a:t>
            </a:fld>
            <a:endParaRPr lang="pl-PL" altLang="pl-PL"/>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endParaRPr lang="pl-PL" sz="2000" b="1" kern="150" dirty="0" smtClean="0">
              <a:ea typeface="Times New Roman"/>
              <a:cs typeface="Times New Roman"/>
            </a:endParaRPr>
          </a:p>
          <a:p>
            <a:pPr marL="177800" indent="0" algn="just">
              <a:buNone/>
            </a:pPr>
            <a:r>
              <a:rPr lang="pl-PL" sz="2000" b="1" kern="150" dirty="0" smtClean="0">
                <a:ea typeface="Times New Roman"/>
                <a:cs typeface="Times New Roman"/>
              </a:rPr>
              <a:t>Każdy projekt musi zakładać wsparcie infrastruktury w powiązaniu z procesem integracji społecznej lub aktywizacji społeczno-zawodowej</a:t>
            </a:r>
            <a:r>
              <a:rPr lang="pl-PL" sz="2000" kern="150" dirty="0" smtClean="0">
                <a:ea typeface="Times New Roman"/>
                <a:cs typeface="Times New Roman"/>
              </a:rPr>
              <a:t>, tj. właściwym zindywidualizowanym i kompleksowym programem, obejmującym osoby zagrożone wykluczeniem społecznym lub ubóstwem i wynikać ma z przedstawionej </a:t>
            </a:r>
            <a:r>
              <a:rPr lang="pl-PL" sz="2000" b="1" kern="150" dirty="0" smtClean="0">
                <a:ea typeface="Times New Roman"/>
                <a:cs typeface="Times New Roman"/>
              </a:rPr>
              <a:t>Koncepcji funkcjonowania placówki</a:t>
            </a:r>
            <a:r>
              <a:rPr lang="pl-PL" sz="2000" kern="150" dirty="0" smtClean="0">
                <a:ea typeface="Times New Roman"/>
                <a:cs typeface="Times New Roman"/>
              </a:rPr>
              <a:t>. </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26</a:t>
            </a:fld>
            <a:endParaRPr lang="pl-PL" altLang="pl-PL"/>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a</a:t>
            </a:r>
            <a:r>
              <a:rPr lang="pl-PL" sz="2000" dirty="0"/>
              <a:t>)	</a:t>
            </a:r>
            <a:r>
              <a:rPr lang="pl-PL" sz="2000" dirty="0" smtClean="0"/>
              <a:t>osoby </a:t>
            </a:r>
            <a:r>
              <a:rPr lang="pl-PL" sz="2000" dirty="0"/>
              <a:t>lub rodziny korzystające ze świadczeń z pomocy społecznej zgodnie z ustawą z dnia 12 marca 2004 r. o pomocy społecznej lub kwalifikujące się do objęcia wsparciem pomocy społecznej, tj. spełniające co najmniej jedną z przesłanek określonych w  art. 7 ustawy z dnia 12 marca 2004 r. o pomocy społecznej;</a:t>
            </a:r>
          </a:p>
          <a:p>
            <a:pPr marL="355600" indent="-355600" algn="just">
              <a:buNone/>
            </a:pPr>
            <a:r>
              <a:rPr lang="pl-PL" sz="2000" dirty="0"/>
              <a:t>b)	osoby, o których mowa w art. 1 ust. 2 ustawy z dnia 13 czerwca 2003 r. o zatrudnieniu socjalnym;</a:t>
            </a:r>
          </a:p>
          <a:p>
            <a:pPr marL="355600" indent="-355600" algn="just">
              <a:buNone/>
            </a:pPr>
            <a:r>
              <a:rPr lang="pl-PL" sz="2000" dirty="0"/>
              <a:t>c)	osoby przebywające w pieczy zastępczej lub opuszczające pieczę zastępczą oraz rodziny przeżywające trudności w pełnieniu funkcji opiekuńczo-wychowawczych, o których mowa w ustawie z dnia 9 czerwca 2011 r. o wspieraniu rodziny i systemie pieczy zastępczej;</a:t>
            </a:r>
          </a:p>
          <a:p>
            <a:pPr marL="355600" indent="-355600" algn="just">
              <a:buNone/>
            </a:pPr>
            <a:r>
              <a:rPr lang="pl-PL" sz="2000" dirty="0"/>
              <a:t>d)	osoby nieletnie, wobec których zastosowano środki zapobiegania i zwalczania demoralizacji i przestępczości zgodnie z ustawą z dnia 26 października 1982 r. </a:t>
            </a:r>
          </a:p>
          <a:p>
            <a:pPr marL="355600" indent="-355600" algn="just">
              <a:buNone/>
            </a:pPr>
            <a:r>
              <a:rPr lang="pl-PL" sz="2000" dirty="0"/>
              <a:t>o postępowaniu w sprawach nieletnich (Dz. U. z 2014 r. poz. 382, z późn. zm</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27</a:t>
            </a:fld>
            <a:endParaRPr lang="pl-PL" altLang="pl-PL"/>
          </a:p>
        </p:txBody>
      </p:sp>
    </p:spTree>
    <p:extLst>
      <p:ext uri="{BB962C8B-B14F-4D97-AF65-F5344CB8AC3E}">
        <p14:creationId xmlns:p14="http://schemas.microsoft.com/office/powerpoint/2010/main" val="921662831"/>
      </p:ext>
    </p:extLst>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smtClean="0"/>
              <a:t>e</a:t>
            </a:r>
            <a:r>
              <a:rPr lang="pl-PL" sz="2000" dirty="0"/>
              <a:t>)	osoby przebywające w młodzieżowych ośrodkach wychowawczych i młodzieżowych ośrodkach socjoterapii, o których mowa w ustawie z dnia 7 września 1991 r. </a:t>
            </a:r>
            <a:r>
              <a:rPr lang="pl-PL" sz="2000" dirty="0" smtClean="0"/>
              <a:t>o </a:t>
            </a:r>
            <a:r>
              <a:rPr lang="pl-PL" sz="2000" dirty="0"/>
              <a:t>systemie oświaty (Dz. U. z 2015 r. poz. 2156, z późn. zm.);</a:t>
            </a:r>
          </a:p>
          <a:p>
            <a:pPr marL="355600" indent="-355600" algn="just">
              <a:buNone/>
            </a:pPr>
            <a:r>
              <a:rPr lang="pl-PL" sz="2000" dirty="0"/>
              <a:t>f)	osoby z niepełnosprawnością – osoby z niepełnosprawnością w rozumieniu Wytycznych w zakresie realizacji zasady równości szans i niedyskryminacji, w tym dostępności dla osób z niepełnosprawnościami oraz zasady równości szans kobiet </a:t>
            </a:r>
            <a:r>
              <a:rPr lang="pl-PL" sz="2000" dirty="0" smtClean="0"/>
              <a:t>i </a:t>
            </a:r>
            <a:r>
              <a:rPr lang="pl-PL" sz="2000" dirty="0"/>
              <a:t>mężczyzn w ramach funduszy unijnych na lata 2014-2020; </a:t>
            </a:r>
          </a:p>
          <a:p>
            <a:pPr marL="355600" indent="-355600" algn="just">
              <a:buNone/>
            </a:pPr>
            <a:r>
              <a:rPr lang="pl-PL" sz="2000" dirty="0"/>
              <a:t>g)	rodziny z dzieckiem z niepełnosprawnością, o ile co najmniej jeden z rodziców lub opiekunów nie pracuje ze względu na konieczność sprawowania opieki nad dzieckiem z niepełnosprawnością;</a:t>
            </a:r>
          </a:p>
          <a:p>
            <a:pPr marL="355600" indent="-355600" algn="just">
              <a:buNone/>
            </a:pPr>
            <a:r>
              <a:rPr lang="pl-PL" sz="2000" dirty="0"/>
              <a:t>h)	osoby, dla których ustalono III profil pomocy, zgodnie z ustawą z dnia 20 kwietnia 2004 r. o promocji zatrudnienia i instytucjach rynku pracy (Dz. U. z 2016 r. poz. 645, z późn. zm.);</a:t>
            </a:r>
          </a:p>
          <a:p>
            <a:pPr marL="355600" indent="-355600" algn="just">
              <a:buNone/>
            </a:pPr>
            <a:r>
              <a:rPr lang="pl-PL" sz="2000" dirty="0"/>
              <a:t>i)	osoby niesamodzielne</a:t>
            </a:r>
            <a:r>
              <a:rPr lang="pl-PL" sz="2000" dirty="0" smtClean="0"/>
              <a:t>;</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28</a:t>
            </a:fld>
            <a:endParaRPr lang="pl-PL" altLang="pl-PL"/>
          </a:p>
        </p:txBody>
      </p:sp>
    </p:spTree>
    <p:extLst>
      <p:ext uri="{BB962C8B-B14F-4D97-AF65-F5344CB8AC3E}">
        <p14:creationId xmlns:p14="http://schemas.microsoft.com/office/powerpoint/2010/main" val="4129925771"/>
      </p:ext>
    </p:extLst>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t>Osoby lub rodziny zagrożone ubóstwem lub wykluczeniem </a:t>
            </a:r>
            <a:r>
              <a:rPr lang="pl-PL" sz="3200" b="1" dirty="0" smtClean="0"/>
              <a:t>społecznym</a:t>
            </a:r>
            <a:endParaRPr lang="pl-PL" sz="3200" b="1" dirty="0"/>
          </a:p>
        </p:txBody>
      </p:sp>
      <p:sp>
        <p:nvSpPr>
          <p:cNvPr id="3" name="Symbol zastępczy zawartości 2"/>
          <p:cNvSpPr>
            <a:spLocks noGrp="1"/>
          </p:cNvSpPr>
          <p:nvPr>
            <p:ph idx="1"/>
          </p:nvPr>
        </p:nvSpPr>
        <p:spPr>
          <a:xfrm>
            <a:off x="457200" y="1052736"/>
            <a:ext cx="8229600" cy="5544616"/>
          </a:xfrm>
        </p:spPr>
        <p:txBody>
          <a:bodyPr/>
          <a:lstStyle/>
          <a:p>
            <a:pPr marL="355600" indent="-355600" algn="just">
              <a:buNone/>
            </a:pPr>
            <a:endParaRPr lang="pl-PL" sz="2000" dirty="0" smtClean="0"/>
          </a:p>
          <a:p>
            <a:pPr marL="355600" indent="-355600" algn="just">
              <a:buNone/>
            </a:pPr>
            <a:r>
              <a:rPr lang="pl-PL" sz="2000" dirty="0"/>
              <a:t>j)	osoby bezdomne lub dotknięte wykluczeniem z dostępu do mieszkań w rozumieniu Wytycznych w zakresie monitorowania postępu rzeczowego realizacji programów operacyjnych na lata 2014-2020;</a:t>
            </a:r>
          </a:p>
          <a:p>
            <a:pPr marL="355600" indent="-355600" algn="just">
              <a:buNone/>
            </a:pPr>
            <a:r>
              <a:rPr lang="pl-PL" sz="2000" dirty="0"/>
              <a:t>k)	osoby odbywające kary pozbawienia wolności;</a:t>
            </a:r>
          </a:p>
          <a:p>
            <a:pPr marL="355600" indent="-355600" algn="just">
              <a:buNone/>
            </a:pPr>
            <a:r>
              <a:rPr lang="pl-PL" sz="2000" dirty="0"/>
              <a:t>l)	osoby korzystające z PO PŻ.</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29</a:t>
            </a:fld>
            <a:endParaRPr lang="pl-PL" altLang="pl-PL"/>
          </a:p>
        </p:txBody>
      </p:sp>
    </p:spTree>
    <p:extLst>
      <p:ext uri="{BB962C8B-B14F-4D97-AF65-F5344CB8AC3E}">
        <p14:creationId xmlns:p14="http://schemas.microsoft.com/office/powerpoint/2010/main" val="271876747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450850" y="994572"/>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smtClean="0">
              <a:solidFill>
                <a:schemeClr val="tx2"/>
              </a:solidFill>
            </a:endParaRPr>
          </a:p>
          <a:p>
            <a:pPr algn="ctr" eaLnBrk="1" hangingPunct="1"/>
            <a:endParaRPr lang="pl-PL" altLang="pl-PL" sz="3200" b="1" dirty="0" smtClean="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smtClean="0"/>
          </a:p>
          <a:p>
            <a:pPr eaLnBrk="1" hangingPunct="1"/>
            <a:endParaRPr lang="pl-PL" altLang="pl-PL" sz="1400" b="1" dirty="0"/>
          </a:p>
          <a:p>
            <a:pPr eaLnBrk="1" hangingPunct="1"/>
            <a:endParaRPr lang="pl-PL" altLang="pl-PL" sz="1400" b="1" dirty="0" smtClean="0"/>
          </a:p>
          <a:p>
            <a:pPr eaLnBrk="1" hangingPunct="1"/>
            <a:endParaRPr lang="pl-PL" altLang="pl-PL" sz="1400" b="1" dirty="0" smtClean="0"/>
          </a:p>
          <a:p>
            <a:pPr eaLnBrk="1" hangingPunct="1"/>
            <a:endParaRPr lang="pl-PL" altLang="pl-PL" sz="1400" b="1" dirty="0"/>
          </a:p>
        </p:txBody>
      </p:sp>
      <p:sp>
        <p:nvSpPr>
          <p:cNvPr id="6" name="Prostokąt 5"/>
          <p:cNvSpPr/>
          <p:nvPr/>
        </p:nvSpPr>
        <p:spPr>
          <a:xfrm>
            <a:off x="539750" y="1412776"/>
            <a:ext cx="8136706" cy="5435334"/>
          </a:xfrm>
          <a:prstGeom prst="rect">
            <a:avLst/>
          </a:prstGeom>
        </p:spPr>
        <p:txBody>
          <a:bodyPr wrap="square">
            <a:spAutoFit/>
          </a:bodyPr>
          <a:lstStyle/>
          <a:p>
            <a:pPr marL="457200" indent="-457200" algn="ctr">
              <a:spcBef>
                <a:spcPts val="600"/>
              </a:spcBef>
              <a:spcAft>
                <a:spcPts val="600"/>
              </a:spcAft>
            </a:pPr>
            <a:r>
              <a:rPr lang="pl-PL" sz="2000" b="1" dirty="0" smtClean="0">
                <a:latin typeface="+mn-lt"/>
              </a:rPr>
              <a:t>	Nabór w trybie konkursowym z dnia 31 lipca 2017 r.:</a:t>
            </a:r>
          </a:p>
          <a:p>
            <a:pPr marL="457200" indent="-457200" algn="ctr">
              <a:spcBef>
                <a:spcPts val="600"/>
              </a:spcBef>
              <a:spcAft>
                <a:spcPts val="0"/>
              </a:spcAft>
            </a:pPr>
            <a:endParaRPr lang="pl-PL" sz="2000" b="1" dirty="0" smtClean="0">
              <a:latin typeface="+mn-lt"/>
            </a:endParaRPr>
          </a:p>
          <a:p>
            <a:pPr marL="457200" indent="-457200" algn="just">
              <a:spcBef>
                <a:spcPts val="600"/>
              </a:spcBef>
              <a:spcAft>
                <a:spcPts val="600"/>
              </a:spcAft>
              <a:buFont typeface="+mj-lt"/>
              <a:buAutoNum type="arabicParenR"/>
            </a:pPr>
            <a:r>
              <a:rPr lang="pl-PL" sz="2000" b="1" dirty="0">
                <a:latin typeface="+mn-lt"/>
              </a:rPr>
              <a:t>d</a:t>
            </a:r>
            <a:r>
              <a:rPr lang="pl-PL" sz="2000" b="1" dirty="0" smtClean="0">
                <a:latin typeface="+mn-lt"/>
              </a:rPr>
              <a:t>la </a:t>
            </a:r>
            <a:r>
              <a:rPr lang="pl-PL" sz="2000" b="1" dirty="0">
                <a:latin typeface="+mn-lt"/>
              </a:rPr>
              <a:t>Poddziałania </a:t>
            </a:r>
            <a:r>
              <a:rPr lang="pl-PL" sz="2000" b="1" dirty="0" smtClean="0">
                <a:latin typeface="+mn-lt"/>
              </a:rPr>
              <a:t>6.1.4 </a:t>
            </a:r>
            <a:r>
              <a:rPr lang="pl-PL" sz="2000" b="1" dirty="0">
                <a:latin typeface="+mn-lt"/>
              </a:rPr>
              <a:t>Inwestycje w infrastrukturę społeczną – </a:t>
            </a:r>
            <a:r>
              <a:rPr lang="pl-PL" sz="2000" b="1" dirty="0" smtClean="0">
                <a:latin typeface="+mn-lt"/>
              </a:rPr>
              <a:t>ZIT AW</a:t>
            </a:r>
          </a:p>
          <a:p>
            <a:pPr marL="450850" algn="just">
              <a:spcBef>
                <a:spcPts val="600"/>
              </a:spcBef>
              <a:spcAft>
                <a:spcPts val="600"/>
              </a:spcAft>
            </a:pPr>
            <a:r>
              <a:rPr lang="pl-PL" sz="2000" dirty="0" smtClean="0">
                <a:latin typeface="+mn-lt"/>
              </a:rPr>
              <a:t>ogłoszony został przez IOK (Instytucję Organizującą Konkurs) –  </a:t>
            </a:r>
            <a:r>
              <a:rPr lang="pl-PL" sz="2000" b="1" dirty="0" smtClean="0">
                <a:latin typeface="+mn-lt"/>
              </a:rPr>
              <a:t>Instytucję Pośredniczącą Aglomeracji Wałbrzyskiej</a:t>
            </a:r>
          </a:p>
          <a:p>
            <a:pPr marL="457200" indent="-457200" algn="just">
              <a:spcBef>
                <a:spcPts val="600"/>
              </a:spcBef>
              <a:spcAft>
                <a:spcPts val="600"/>
              </a:spcAft>
            </a:pPr>
            <a:r>
              <a:rPr lang="pl-PL" sz="2000" b="1" dirty="0" smtClean="0">
                <a:latin typeface="+mn-lt"/>
              </a:rPr>
              <a:t>	</a:t>
            </a:r>
            <a:endParaRPr lang="pl-PL" sz="2000" b="1" u="sng" dirty="0" smtClean="0">
              <a:latin typeface="+mn-lt"/>
            </a:endParaRPr>
          </a:p>
          <a:p>
            <a:pPr marL="457200" indent="-457200" algn="ctr">
              <a:spcBef>
                <a:spcPts val="600"/>
              </a:spcBef>
              <a:spcAft>
                <a:spcPts val="600"/>
              </a:spcAft>
            </a:pPr>
            <a:r>
              <a:rPr lang="pl-PL" sz="2400" b="1" dirty="0">
                <a:latin typeface="+mn-lt"/>
              </a:rPr>
              <a:t>	</a:t>
            </a:r>
            <a:r>
              <a:rPr lang="pl-PL" sz="2000" b="1" dirty="0" smtClean="0">
                <a:latin typeface="+mn-lt"/>
              </a:rPr>
              <a:t>Nr naboru: RPDS.06.01.04-IP.03-02-261/17</a:t>
            </a:r>
          </a:p>
          <a:p>
            <a:pPr marL="457200" indent="-457200" algn="ctr">
              <a:spcBef>
                <a:spcPts val="600"/>
              </a:spcBef>
              <a:spcAft>
                <a:spcPts val="600"/>
              </a:spcAft>
            </a:pPr>
            <a:endParaRPr lang="pl-PL" sz="2000" b="1" dirty="0" smtClean="0">
              <a:latin typeface="+mn-lt"/>
            </a:endParaRPr>
          </a:p>
          <a:p>
            <a:pPr lvl="0" algn="just">
              <a:spcBef>
                <a:spcPts val="0"/>
              </a:spcBef>
            </a:pPr>
            <a:r>
              <a:rPr lang="pl-PL" sz="2000" dirty="0" smtClean="0">
                <a:solidFill>
                  <a:prstClr val="black"/>
                </a:solidFill>
                <a:latin typeface="Calibri"/>
              </a:rPr>
              <a:t>alokacja </a:t>
            </a:r>
            <a:r>
              <a:rPr lang="pl-PL" sz="2000" dirty="0">
                <a:solidFill>
                  <a:prstClr val="black"/>
                </a:solidFill>
                <a:latin typeface="Calibri"/>
              </a:rPr>
              <a:t>wynosi </a:t>
            </a:r>
            <a:r>
              <a:rPr lang="pl-PL" sz="2000" b="1" dirty="0" smtClean="0">
                <a:solidFill>
                  <a:prstClr val="black"/>
                </a:solidFill>
                <a:latin typeface="Calibri"/>
              </a:rPr>
              <a:t>683 683</a:t>
            </a:r>
            <a:r>
              <a:rPr lang="pl-PL" sz="2000" dirty="0" smtClean="0">
                <a:solidFill>
                  <a:prstClr val="black"/>
                </a:solidFill>
                <a:latin typeface="Calibri"/>
              </a:rPr>
              <a:t> </a:t>
            </a:r>
            <a:r>
              <a:rPr lang="pl-PL" sz="2000" b="1" dirty="0">
                <a:solidFill>
                  <a:prstClr val="black"/>
                </a:solidFill>
                <a:latin typeface="Calibri"/>
              </a:rPr>
              <a:t>euro</a:t>
            </a:r>
            <a:r>
              <a:rPr lang="pl-PL" sz="2000" dirty="0">
                <a:solidFill>
                  <a:prstClr val="black"/>
                </a:solidFill>
                <a:latin typeface="Calibri"/>
              </a:rPr>
              <a:t>, tj. </a:t>
            </a:r>
            <a:r>
              <a:rPr lang="pl-PL" sz="2000" b="1" dirty="0" smtClean="0">
                <a:solidFill>
                  <a:prstClr val="black"/>
                </a:solidFill>
                <a:latin typeface="Calibri"/>
              </a:rPr>
              <a:t>2 904 901 </a:t>
            </a:r>
            <a:r>
              <a:rPr lang="pl-PL" sz="2000" b="1" dirty="0">
                <a:solidFill>
                  <a:prstClr val="black"/>
                </a:solidFill>
                <a:latin typeface="Calibri"/>
              </a:rPr>
              <a:t>zł</a:t>
            </a:r>
            <a:r>
              <a:rPr lang="pl-PL" sz="2000" dirty="0">
                <a:solidFill>
                  <a:prstClr val="black"/>
                </a:solidFill>
                <a:latin typeface="Calibri"/>
              </a:rPr>
              <a:t>*.</a:t>
            </a:r>
          </a:p>
          <a:p>
            <a:pPr marL="342900" lvl="0" indent="-342900">
              <a:spcBef>
                <a:spcPct val="20000"/>
              </a:spcBef>
            </a:pPr>
            <a:endParaRPr lang="pl-PL" sz="1600" dirty="0">
              <a:solidFill>
                <a:prstClr val="black"/>
              </a:solidFill>
              <a:latin typeface="Calibri"/>
            </a:endParaRPr>
          </a:p>
          <a:p>
            <a:pPr lvl="0" algn="just">
              <a:spcBef>
                <a:spcPct val="20000"/>
              </a:spcBef>
            </a:pPr>
            <a:r>
              <a:rPr lang="pl-PL" sz="1400" dirty="0">
                <a:solidFill>
                  <a:prstClr val="black"/>
                </a:solidFill>
                <a:latin typeface="Calibri"/>
              </a:rPr>
              <a:t>*Alokacja przeliczona po kursie Europejskiego Banku Centralnego (EBC) obowiązującym </a:t>
            </a:r>
            <a:r>
              <a:rPr lang="pl-PL" sz="1400" dirty="0" smtClean="0">
                <a:solidFill>
                  <a:prstClr val="black"/>
                </a:solidFill>
                <a:latin typeface="Calibri"/>
              </a:rPr>
              <a:t>w lipcu 2017 </a:t>
            </a:r>
            <a:r>
              <a:rPr lang="pl-PL" sz="1400" dirty="0">
                <a:solidFill>
                  <a:prstClr val="black"/>
                </a:solidFill>
                <a:latin typeface="Calibri"/>
              </a:rPr>
              <a:t>r.  – </a:t>
            </a:r>
            <a:r>
              <a:rPr lang="pl-PL" sz="1400" dirty="0" smtClean="0">
                <a:solidFill>
                  <a:prstClr val="black"/>
                </a:solidFill>
                <a:latin typeface="Calibri"/>
              </a:rPr>
              <a:t/>
            </a:r>
            <a:br>
              <a:rPr lang="pl-PL" sz="1400" dirty="0" smtClean="0">
                <a:solidFill>
                  <a:prstClr val="black"/>
                </a:solidFill>
                <a:latin typeface="Calibri"/>
              </a:rPr>
            </a:br>
            <a:r>
              <a:rPr lang="pl-PL" sz="1400" dirty="0" smtClean="0">
                <a:solidFill>
                  <a:prstClr val="black"/>
                </a:solidFill>
                <a:latin typeface="Calibri"/>
              </a:rPr>
              <a:t>1 </a:t>
            </a:r>
            <a:r>
              <a:rPr lang="pl-PL" sz="1400" dirty="0">
                <a:solidFill>
                  <a:prstClr val="black"/>
                </a:solidFill>
                <a:latin typeface="Calibri"/>
              </a:rPr>
              <a:t>euro = </a:t>
            </a:r>
            <a:r>
              <a:rPr lang="pl-PL" sz="1400" dirty="0" smtClean="0">
                <a:solidFill>
                  <a:prstClr val="black"/>
                </a:solidFill>
                <a:latin typeface="Calibri"/>
              </a:rPr>
              <a:t>4,2489 </a:t>
            </a:r>
            <a:r>
              <a:rPr lang="pl-PL" sz="1400" dirty="0">
                <a:solidFill>
                  <a:prstClr val="black"/>
                </a:solidFill>
                <a:latin typeface="Calibri"/>
              </a:rPr>
              <a:t>zł. Ze względu na kurs euro limit dostępnych środków może ulec zmianie. Z tego powodu dokładna kwota dofinansowania zostanie określona na etapie zatwierdzania Listy ocenionych projektów.</a:t>
            </a:r>
            <a:endParaRPr lang="pl-PL" sz="1600" dirty="0">
              <a:solidFill>
                <a:prstClr val="black"/>
              </a:solidFill>
              <a:latin typeface="Calibri"/>
            </a:endParaRPr>
          </a:p>
          <a:p>
            <a:pPr marL="342900" lvl="0" indent="-342900">
              <a:spcBef>
                <a:spcPct val="20000"/>
              </a:spcBef>
            </a:pPr>
            <a:endParaRPr lang="pl-PL" sz="1600" dirty="0">
              <a:solidFill>
                <a:prstClr val="black"/>
              </a:solidFill>
              <a:latin typeface="Calibri"/>
            </a:endParaRPr>
          </a:p>
          <a:p>
            <a:pPr algn="ctr" eaLnBrk="1" hangingPunct="1"/>
            <a:endParaRPr lang="pl-PL" altLang="pl-PL" sz="2000" b="1" dirty="0">
              <a:latin typeface="+mn-lt"/>
              <a:cs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r>
              <a:rPr lang="pl-PL" sz="3200" b="1" dirty="0" smtClean="0"/>
              <a:t>Koncepcja funkcjonowania placówki</a:t>
            </a:r>
            <a:endParaRPr lang="pl-PL" sz="3200" b="1" dirty="0"/>
          </a:p>
        </p:txBody>
      </p:sp>
      <p:sp>
        <p:nvSpPr>
          <p:cNvPr id="3" name="Symbol zastępczy zawartości 2"/>
          <p:cNvSpPr>
            <a:spLocks noGrp="1"/>
          </p:cNvSpPr>
          <p:nvPr>
            <p:ph idx="1"/>
          </p:nvPr>
        </p:nvSpPr>
        <p:spPr>
          <a:xfrm>
            <a:off x="457200" y="980728"/>
            <a:ext cx="8229600" cy="5760640"/>
          </a:xfrm>
        </p:spPr>
        <p:txBody>
          <a:bodyPr/>
          <a:lstStyle/>
          <a:p>
            <a:pPr marL="0" indent="0" algn="just">
              <a:spcAft>
                <a:spcPts val="600"/>
              </a:spcAft>
              <a:buNone/>
            </a:pPr>
            <a:r>
              <a:rPr lang="pl-PL" sz="2000" b="1" dirty="0"/>
              <a:t>Koncepcja funkcjonowania placówki</a:t>
            </a:r>
            <a:r>
              <a:rPr lang="pl-PL" sz="2000" dirty="0"/>
              <a:t> jest zgodna z obowiązującymi aktami prawnymi dotyczącymi realizowanej inwestycji i stanowić będzie </a:t>
            </a:r>
            <a:r>
              <a:rPr lang="pl-PL" sz="2000" b="1" u="sng" dirty="0"/>
              <a:t>obowiązkowy załącznik do wniosku o dofinansowanie</a:t>
            </a:r>
            <a:r>
              <a:rPr lang="pl-PL" sz="2000" dirty="0"/>
              <a:t>. Musi być ona oddzielna dla każdej tworzonej placówki i zawierać co najmniej: </a:t>
            </a:r>
          </a:p>
          <a:p>
            <a:pPr lvl="0" fontAlgn="auto">
              <a:spcBef>
                <a:spcPts val="0"/>
              </a:spcBef>
              <a:buFont typeface="Wingdings" panose="05000000000000000000" pitchFamily="2" charset="2"/>
              <a:buChar char="§"/>
            </a:pPr>
            <a:r>
              <a:rPr lang="pl-PL" sz="2000" dirty="0"/>
              <a:t>analizę potrzeb oraz analizę trendów demograficznych w ujęciu terytorialnym (uwzględnienie aspektu nasilenia problemów wykluczenia społecznego w ujęciu terytorialnym); </a:t>
            </a:r>
          </a:p>
          <a:p>
            <a:pPr lvl="0" fontAlgn="auto">
              <a:spcBef>
                <a:spcPts val="0"/>
              </a:spcBef>
              <a:buFont typeface="Wingdings" panose="05000000000000000000" pitchFamily="2" charset="2"/>
              <a:buChar char="§"/>
            </a:pPr>
            <a:r>
              <a:rPr lang="pl-PL" sz="2000" dirty="0"/>
              <a:t>opis planowanych grup docelowych i ich potrzeb; </a:t>
            </a:r>
          </a:p>
          <a:p>
            <a:pPr lvl="0" fontAlgn="auto">
              <a:spcBef>
                <a:spcPts val="0"/>
              </a:spcBef>
              <a:buFont typeface="Wingdings" panose="05000000000000000000" pitchFamily="2" charset="2"/>
              <a:buChar char="§"/>
            </a:pPr>
            <a:r>
              <a:rPr lang="pl-PL" sz="2000" dirty="0"/>
              <a:t>plan działania, sposób funkcjonowania i organizacji placówki, w  tym: </a:t>
            </a:r>
          </a:p>
          <a:p>
            <a:pPr marL="0" indent="0">
              <a:spcBef>
                <a:spcPts val="0"/>
              </a:spcBef>
              <a:buNone/>
            </a:pPr>
            <a:r>
              <a:rPr lang="pl-PL" sz="2000" dirty="0" smtClean="0"/>
              <a:t>a</a:t>
            </a:r>
            <a:r>
              <a:rPr lang="pl-PL" sz="2000" dirty="0"/>
              <a:t>) strukturę zatrudnienia i zakres świadczonych usług przez poszczególne grupy personelu; </a:t>
            </a:r>
          </a:p>
          <a:p>
            <a:pPr marL="0" indent="0">
              <a:spcBef>
                <a:spcPts val="0"/>
              </a:spcBef>
              <a:buNone/>
            </a:pPr>
            <a:r>
              <a:rPr lang="pl-PL" sz="2000" dirty="0"/>
              <a:t>b) planowaną do stworzenia liczbę miejsc całodobowego lub dziennego pobytu;</a:t>
            </a:r>
          </a:p>
          <a:p>
            <a:pPr marL="0" indent="0">
              <a:spcBef>
                <a:spcPts val="0"/>
              </a:spcBef>
              <a:buNone/>
            </a:pPr>
            <a:r>
              <a:rPr lang="pl-PL" sz="2000" dirty="0"/>
              <a:t>c) planowane działania placówki na rzecz jej klientów.</a:t>
            </a:r>
          </a:p>
          <a:p>
            <a:pPr lvl="0" fontAlgn="auto">
              <a:spcBef>
                <a:spcPts val="0"/>
              </a:spcBef>
              <a:buFont typeface="Wingdings" panose="05000000000000000000" pitchFamily="2" charset="2"/>
              <a:buChar char="§"/>
            </a:pPr>
            <a:r>
              <a:rPr lang="pl-PL" sz="2000" dirty="0"/>
              <a:t>odniesienie się do niefinansowania infrastruktury opieki instytucjonalnej; </a:t>
            </a:r>
          </a:p>
          <a:p>
            <a:pPr lvl="0" fontAlgn="auto">
              <a:spcBef>
                <a:spcPts val="0"/>
              </a:spcBef>
              <a:buFont typeface="Wingdings" panose="05000000000000000000" pitchFamily="2" charset="2"/>
              <a:buChar char="§"/>
            </a:pPr>
            <a:r>
              <a:rPr lang="pl-PL" sz="2000" dirty="0"/>
              <a:t>odniesienie się do finansowania tożsamych usług świadczonych już w lokalnej społeczności przez inne placówki;</a:t>
            </a:r>
          </a:p>
          <a:p>
            <a:pPr>
              <a:spcBef>
                <a:spcPts val="0"/>
              </a:spcBef>
              <a:buFont typeface="Wingdings" panose="05000000000000000000" pitchFamily="2" charset="2"/>
              <a:buChar char="§"/>
            </a:pPr>
            <a:r>
              <a:rPr lang="pl-PL" sz="2000" dirty="0"/>
              <a:t>opis polityki cenowej wspieranej placówki.</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30</a:t>
            </a:fld>
            <a:endParaRPr lang="pl-PL" altLang="pl-PL"/>
          </a:p>
        </p:txBody>
      </p:sp>
    </p:spTree>
    <p:extLst>
      <p:ext uri="{BB962C8B-B14F-4D97-AF65-F5344CB8AC3E}">
        <p14:creationId xmlns:p14="http://schemas.microsoft.com/office/powerpoint/2010/main" val="3714781860"/>
      </p:ext>
    </p:extLst>
  </p:cSld>
  <p:clrMapOvr>
    <a:masterClrMapping/>
  </p:clrMapOvr>
  <p:transition spd="med">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805264"/>
          </a:xfrm>
        </p:spPr>
        <p:txBody>
          <a:bodyPr/>
          <a:lstStyle/>
          <a:p>
            <a:pPr marL="0" indent="12700" algn="ctr">
              <a:buNone/>
            </a:pPr>
            <a:r>
              <a:rPr lang="pl-PL" sz="2000" b="1" dirty="0" smtClean="0"/>
              <a:t>Projekt powinien uwzględniać dostosowanie do potrzeb osób niepełnosprawnych.</a:t>
            </a:r>
          </a:p>
          <a:p>
            <a:pPr marL="0" indent="12700" algn="just">
              <a:buNone/>
            </a:pPr>
            <a:r>
              <a:rPr lang="pl-PL" sz="2000" dirty="0" smtClean="0"/>
              <a:t>W przypadku, gdy mieszkańcem będzie osoba (osoby) z niepełnosprawnością ruchową (w tym w szczególności poruszające się na wózku inwalidzkim), mieszkanie oraz budynek, w którym ono się znajduje, powinny być dostępne architektonicznie.</a:t>
            </a:r>
            <a:endParaRPr lang="pl-PL" sz="2000" b="1" dirty="0" smtClean="0"/>
          </a:p>
          <a:p>
            <a:pPr marL="0" indent="0" algn="just">
              <a:buNone/>
            </a:pPr>
            <a:endParaRPr lang="pl-PL" sz="2000" dirty="0" smtClean="0"/>
          </a:p>
          <a:p>
            <a:pPr marL="0" indent="0" algn="just">
              <a:buNone/>
            </a:pPr>
            <a:r>
              <a:rPr lang="pl-PL" sz="2000" dirty="0" smtClean="0"/>
              <a:t>Wypełniając wniosek o dofinansowanie należy zapoznać się z zapisami </a:t>
            </a:r>
            <a:r>
              <a:rPr lang="pl-PL" sz="2000" b="1" dirty="0" smtClean="0"/>
              <a:t>„</a:t>
            </a:r>
            <a:r>
              <a:rPr lang="pl-PL" sz="2000" b="1" i="1" dirty="0" smtClean="0"/>
              <a:t>Wytycznych w zakresie realizacji zasady równości szans i niedyskryminacji, w tym dostępności dla osób z niepełnosprawnościami oraz zasady równości szans kobiet i mężczyzn w ramach funduszy unijnych na lata 2014–2020”</a:t>
            </a:r>
            <a:r>
              <a:rPr lang="pl-PL" sz="2000" b="1" dirty="0" smtClean="0"/>
              <a:t> </a:t>
            </a:r>
            <a:r>
              <a:rPr lang="pl-PL" sz="2000" dirty="0" smtClean="0"/>
              <a:t>oraz materiałami znajdującymi się na stronie internetowej:</a:t>
            </a:r>
          </a:p>
          <a:p>
            <a:pPr algn="ctr">
              <a:buNone/>
            </a:pPr>
            <a:r>
              <a:rPr lang="pl-PL" sz="2000" dirty="0" smtClean="0">
                <a:hlinkClick r:id="rId2"/>
              </a:rPr>
              <a:t>http://www.power.gov.pl/dostepnosc</a:t>
            </a:r>
            <a:endParaRPr lang="pl-PL" sz="2000" dirty="0" smtClean="0"/>
          </a:p>
          <a:p>
            <a:endParaRPr lang="pl-PL" sz="2000" dirty="0" smtClean="0"/>
          </a:p>
          <a:p>
            <a:pPr marL="0" indent="0" algn="just">
              <a:buNone/>
            </a:pPr>
            <a:r>
              <a:rPr lang="pl-PL" sz="2000" dirty="0" smtClean="0"/>
              <a:t>Na szczególną uwagę zasługuje poradnik opublikowany przez Ministerstwo Rozwoju </a:t>
            </a:r>
            <a:r>
              <a:rPr lang="pl-PL" sz="2000" i="1" dirty="0" smtClean="0"/>
              <a:t>"Realizacja zasady równości szans i niedyskryminacji, w tym dostępności dla osób z niepełnosprawnościami”.</a:t>
            </a:r>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b="1" i="1" dirty="0" smtClean="0"/>
          </a:p>
          <a:p>
            <a:pPr>
              <a:buNone/>
            </a:pPr>
            <a:endParaRPr lang="pl-PL" sz="16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31</a:t>
            </a:fld>
            <a:endParaRPr lang="pl-PL" altLang="pl-PL"/>
          </a:p>
        </p:txBody>
      </p:sp>
    </p:spTree>
    <p:extLst>
      <p:ext uri="{BB962C8B-B14F-4D97-AF65-F5344CB8AC3E}">
        <p14:creationId xmlns:p14="http://schemas.microsoft.com/office/powerpoint/2010/main" val="608675552"/>
      </p:ext>
    </p:extLst>
  </p:cSld>
  <p:clrMapOvr>
    <a:masterClrMapping/>
  </p:clrMapOvr>
  <p:transition spd="med">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a:solidFill>
                  <a:prstClr val="black"/>
                </a:solidFill>
                <a:ea typeface="+mn-ea"/>
                <a:cs typeface="+mn-cs"/>
              </a:rPr>
              <a:t>Ustawa z dnia 7 lipca 1994 r. – Prawo budowlane (tekst jedn.: Dz. U. z 2016 r. poz. 290 z późn. zm.)*:</a:t>
            </a: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r>
              <a:rPr lang="pl-PL" sz="2000" b="1" dirty="0" smtClean="0"/>
              <a:t>Budowa </a:t>
            </a:r>
            <a:r>
              <a:rPr lang="pl-PL" sz="2000" dirty="0" smtClean="0"/>
              <a:t>– </a:t>
            </a:r>
            <a:r>
              <a:rPr lang="pl-PL" sz="2000" dirty="0"/>
              <a:t>należy przez to rozumieć wykonywanie obiektu budowlanego w określonym miejscu, a także odbudowę, rozbudowę, nadbudowę obiektu </a:t>
            </a:r>
            <a:r>
              <a:rPr lang="pl-PL" sz="2000" dirty="0" smtClean="0"/>
              <a:t>budowlanego</a:t>
            </a:r>
            <a:r>
              <a:rPr lang="pl-PL" sz="2000" dirty="0"/>
              <a:t>.</a:t>
            </a:r>
            <a:endParaRPr lang="pl-PL" sz="2000" dirty="0" smtClean="0"/>
          </a:p>
          <a:p>
            <a:pPr marL="0" indent="0" algn="just">
              <a:buNone/>
            </a:pPr>
            <a:r>
              <a:rPr lang="pl-PL" sz="2000" b="1" dirty="0" smtClean="0"/>
              <a:t>Remont</a:t>
            </a:r>
            <a:r>
              <a:rPr lang="pl-PL" sz="2000" dirty="0" smtClean="0"/>
              <a:t> – należy </a:t>
            </a:r>
            <a:r>
              <a:rPr lang="pl-PL" sz="2000" dirty="0"/>
              <a:t>przez to rozumieć wykonywanie w istniejącym obiekcie budowlanym robót budowlanych polegających na odtworzeniu stanu pierwotnego, a niestanowiących bieżącej konserwacji, przy czym dopuszcza się stosowanie wyrobów budowlanych innych niż użyto w stanie </a:t>
            </a:r>
            <a:r>
              <a:rPr lang="pl-PL" sz="2000" dirty="0" smtClean="0"/>
              <a:t>pierwotnym.</a:t>
            </a:r>
          </a:p>
          <a:p>
            <a:pPr marL="0" indent="0" algn="just">
              <a:buNone/>
            </a:pPr>
            <a:r>
              <a:rPr lang="pl-PL" sz="2000" b="1" dirty="0" smtClean="0"/>
              <a:t>Przebudowa </a:t>
            </a:r>
            <a:r>
              <a:rPr lang="pl-PL" sz="2000" dirty="0" smtClean="0"/>
              <a:t>– </a:t>
            </a:r>
            <a:r>
              <a:rPr lang="pl-PL" sz="2000" dirty="0"/>
              <a:t>należy przez to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a:t>
            </a:r>
            <a:r>
              <a:rPr lang="pl-PL" sz="2000" dirty="0" smtClean="0"/>
              <a:t>kondygnacji.</a:t>
            </a:r>
          </a:p>
          <a:p>
            <a:pPr marL="0" indent="0" algn="just">
              <a:buNone/>
            </a:pPr>
            <a:endParaRPr lang="pl-PL" sz="2000" b="1" dirty="0" smtClean="0"/>
          </a:p>
          <a:p>
            <a:pPr marL="0" indent="0" algn="just">
              <a:buNone/>
            </a:pPr>
            <a:r>
              <a:rPr lang="pl-PL" sz="2000" b="1" dirty="0" smtClean="0"/>
              <a:t>Pod pojęciem rozbudowy*</a:t>
            </a:r>
            <a:r>
              <a:rPr lang="pl-PL" sz="2000" dirty="0" smtClean="0"/>
              <a:t> należy rozumieć sytuację, </a:t>
            </a:r>
            <a:r>
              <a:rPr lang="pl-PL" sz="2000" dirty="0"/>
              <a:t>w której rozbudowywana część obiektu będzie funkcjonalnie i rzeczywiście połączona z istniejącą częścią obiektu.</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32</a:t>
            </a:fld>
            <a:endParaRPr lang="pl-PL" altLang="pl-PL"/>
          </a:p>
        </p:txBody>
      </p:sp>
    </p:spTree>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ct val="20000"/>
              </a:spcBef>
            </a:pPr>
            <a:r>
              <a:rPr lang="pl-PL" sz="2000" b="1" dirty="0" smtClean="0">
                <a:solidFill>
                  <a:prstClr val="black"/>
                </a:solidFill>
                <a:ea typeface="+mn-ea"/>
                <a:cs typeface="+mn-cs"/>
              </a:rPr>
              <a:t>Budowa nowych obiektów</a:t>
            </a:r>
            <a:endParaRPr lang="pl-PL" sz="2000" b="1" dirty="0">
              <a:solidFill>
                <a:prstClr val="black"/>
              </a:solidFill>
              <a:ea typeface="+mn-ea"/>
              <a:cs typeface="+mn-cs"/>
            </a:endParaRPr>
          </a:p>
        </p:txBody>
      </p:sp>
      <p:sp>
        <p:nvSpPr>
          <p:cNvPr id="3" name="Symbol zastępczy zawartości 2"/>
          <p:cNvSpPr>
            <a:spLocks noGrp="1"/>
          </p:cNvSpPr>
          <p:nvPr>
            <p:ph idx="1"/>
          </p:nvPr>
        </p:nvSpPr>
        <p:spPr>
          <a:xfrm>
            <a:off x="457200" y="1124744"/>
            <a:ext cx="8229600" cy="5400600"/>
          </a:xfrm>
        </p:spPr>
        <p:txBody>
          <a:bodyPr/>
          <a:lstStyle/>
          <a:p>
            <a:pPr marL="0" indent="0" algn="just">
              <a:buNone/>
            </a:pPr>
            <a:endParaRPr lang="pl-PL" sz="2000" b="1" dirty="0" smtClean="0"/>
          </a:p>
          <a:p>
            <a:pPr marL="0" indent="0" algn="just">
              <a:buNone/>
            </a:pPr>
            <a:endParaRPr lang="pl-PL" sz="2000" b="1" dirty="0"/>
          </a:p>
          <a:p>
            <a:pPr marL="0" indent="0" algn="just">
              <a:buNone/>
            </a:pPr>
            <a:r>
              <a:rPr lang="pl-PL" sz="2000" b="1" dirty="0">
                <a:solidFill>
                  <a:srgbClr val="FF0000"/>
                </a:solidFill>
              </a:rPr>
              <a:t>Budowa nowych obiektów </a:t>
            </a:r>
            <a:r>
              <a:rPr lang="pl-PL" sz="2000" b="1" dirty="0"/>
              <a:t>będzie możliwa w uzasadnionych przypadkach, </a:t>
            </a:r>
            <a:r>
              <a:rPr lang="pl-PL" sz="2000" dirty="0"/>
              <a:t>jeśli zapewnienie infrastruktury nie jest możliwe w inny sposób lub jest nieuzasadnione ekonomicznie (weryfikacji podlegać będzie, czy remont, przebudowa, rozbudowa , nadbudowa istniejącego obiektu na terenie realizacji projektu nie jest możliwa lub jest nieuzasadniona ekonomicznie).</a:t>
            </a:r>
            <a:endParaRPr lang="pl-PL" sz="2000" dirty="0" smtClean="0"/>
          </a:p>
          <a:p>
            <a:pPr marL="0" indent="0" algn="just">
              <a:buNone/>
            </a:pPr>
            <a:endParaRPr lang="pl-PL" sz="2000" b="1" dirty="0"/>
          </a:p>
          <a:p>
            <a:pPr marL="0" indent="0" algn="just">
              <a:buNone/>
            </a:pPr>
            <a:endParaRPr lang="pl-PL" sz="2000" b="1" dirty="0" smtClean="0"/>
          </a:p>
          <a:p>
            <a:pPr marL="0" indent="0" algn="just">
              <a:buNone/>
            </a:pPr>
            <a:r>
              <a:rPr lang="pl-PL" sz="2000" b="1" dirty="0" smtClean="0"/>
              <a:t>Dla </a:t>
            </a:r>
            <a:r>
              <a:rPr lang="pl-PL" sz="2000" b="1" dirty="0"/>
              <a:t>określonych </a:t>
            </a:r>
            <a:r>
              <a:rPr lang="pl-PL" sz="2000" b="1" dirty="0" smtClean="0"/>
              <a:t>w Regulaminie konkursu typów </a:t>
            </a:r>
            <a:r>
              <a:rPr lang="pl-PL" sz="2000" b="1" dirty="0"/>
              <a:t>projektów zakłada się </a:t>
            </a:r>
            <a:r>
              <a:rPr lang="pl-PL" sz="2000" b="1" dirty="0" smtClean="0"/>
              <a:t>inwestycje</a:t>
            </a:r>
            <a:r>
              <a:rPr lang="pl-PL" sz="2000" b="1" dirty="0"/>
              <a:t>, w wyniku których powstanie infrastruktura na potrzeby funkcjonowania ww. placówek (np. w wyniku adaptacji istniejących budynków do nowej funkcji).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33</a:t>
            </a:fld>
            <a:endParaRPr lang="pl-PL" altLang="pl-PL"/>
          </a:p>
        </p:txBody>
      </p:sp>
    </p:spTree>
    <p:extLst>
      <p:ext uri="{BB962C8B-B14F-4D97-AF65-F5344CB8AC3E}">
        <p14:creationId xmlns:p14="http://schemas.microsoft.com/office/powerpoint/2010/main" val="3755232747"/>
      </p:ext>
    </p:extLst>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544616"/>
          </a:xfrm>
        </p:spPr>
        <p:txBody>
          <a:bodyPr/>
          <a:lstStyle/>
          <a:p>
            <a:pPr marL="363538" indent="-363538">
              <a:buNone/>
            </a:pPr>
            <a:r>
              <a:rPr lang="pl-PL" sz="2000" b="1" dirty="0"/>
              <a:t>	</a:t>
            </a:r>
            <a:r>
              <a:rPr lang="pl-PL" sz="2000" b="1" dirty="0" smtClean="0"/>
              <a:t>W </a:t>
            </a:r>
            <a:r>
              <a:rPr lang="pl-PL" sz="2000" b="1" dirty="0"/>
              <a:t>ramach projektów </a:t>
            </a:r>
            <a:r>
              <a:rPr lang="pl-PL" sz="2000" b="1" u="sng" dirty="0"/>
              <a:t>nie będą finansowane wydatki na</a:t>
            </a:r>
            <a:r>
              <a:rPr lang="pl-PL" sz="2000" b="1" dirty="0"/>
              <a:t>:</a:t>
            </a:r>
            <a:endParaRPr lang="pl-PL" sz="2000" dirty="0"/>
          </a:p>
          <a:p>
            <a:pPr lvl="0" algn="just">
              <a:buFont typeface="Wingdings" panose="05000000000000000000" pitchFamily="2" charset="2"/>
              <a:buChar char="§"/>
            </a:pPr>
            <a:r>
              <a:rPr lang="pl-PL" sz="2000" dirty="0"/>
              <a:t>inwestycje w części związanej z prowadzeniem </a:t>
            </a:r>
            <a:r>
              <a:rPr lang="pl-PL" sz="2000" dirty="0" smtClean="0"/>
              <a:t>działalności administracyjnej we </a:t>
            </a:r>
            <a:r>
              <a:rPr lang="pl-PL" sz="2000" dirty="0"/>
              <a:t>wspieranych w projekcie budynkach;</a:t>
            </a:r>
          </a:p>
          <a:p>
            <a:pPr lvl="0">
              <a:buFont typeface="Wingdings" panose="05000000000000000000" pitchFamily="2" charset="2"/>
              <a:buChar char="§"/>
            </a:pPr>
            <a:r>
              <a:rPr lang="pl-PL" sz="2000" dirty="0"/>
              <a:t>termomodernizację przekraczające 49% wartości całkowitych wydatków kwalifikowalnych na pojedynczy budynek w projekcie;</a:t>
            </a:r>
          </a:p>
          <a:p>
            <a:pPr lvl="0">
              <a:buFont typeface="Wingdings" panose="05000000000000000000" pitchFamily="2" charset="2"/>
              <a:buChar char="§"/>
            </a:pPr>
            <a:r>
              <a:rPr lang="pl-PL" sz="2000" dirty="0"/>
              <a:t>zagospodarowanie otoczenia w zieleń i drobną </a:t>
            </a:r>
            <a:r>
              <a:rPr lang="pl-PL" sz="2000" dirty="0" smtClean="0"/>
              <a:t>architekturę przekraczające 15% </a:t>
            </a:r>
            <a:r>
              <a:rPr lang="pl-PL" sz="2000" dirty="0"/>
              <a:t>wartości całkowitych wydatków kwalifikowalnych;</a:t>
            </a:r>
          </a:p>
          <a:p>
            <a:pPr lvl="0">
              <a:buFont typeface="Wingdings" panose="05000000000000000000" pitchFamily="2" charset="2"/>
              <a:buChar char="§"/>
            </a:pPr>
            <a:r>
              <a:rPr lang="pl-PL" sz="2000" dirty="0"/>
              <a:t>wydatki na infrastrukturę towarzyszącą (np. drogi, chodniki, parkingi</a:t>
            </a:r>
            <a:r>
              <a:rPr lang="pl-PL" sz="2000" dirty="0" smtClean="0"/>
              <a:t>);</a:t>
            </a:r>
          </a:p>
          <a:p>
            <a:pPr marL="0" lvl="0" indent="0">
              <a:buNone/>
            </a:pPr>
            <a:endParaRPr lang="pl-PL" sz="2000" dirty="0"/>
          </a:p>
          <a:p>
            <a:pPr marL="0" indent="0" algn="just">
              <a:buNone/>
            </a:pPr>
            <a:r>
              <a:rPr lang="pl-PL" sz="2000" dirty="0"/>
              <a:t>Ww. limity procentowe nie sumują się – elementy uzupełniające w projekcie zawsze powinny stanowić maksymalnie 49% całkowitych wydatków kwalifikowalnych. Jeśli projekt składa się z przebudowy obiektu, jego termomodernizacji i zagospodarowanie otoczenia w zieleń, wówczas wydatki na przebudowę obiektu powinny stanowić co najmniej 51% wydatków kwalifikowalnych.</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34</a:t>
            </a:fld>
            <a:endParaRPr lang="pl-PL" altLang="pl-PL"/>
          </a:p>
        </p:txBody>
      </p:sp>
    </p:spTree>
    <p:extLst>
      <p:ext uri="{BB962C8B-B14F-4D97-AF65-F5344CB8AC3E}">
        <p14:creationId xmlns:p14="http://schemas.microsoft.com/office/powerpoint/2010/main" val="683127235"/>
      </p:ext>
    </p:extLst>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lnSpc>
                <a:spcPct val="115000"/>
              </a:lnSpc>
              <a:spcAft>
                <a:spcPts val="600"/>
              </a:spcAft>
              <a:buNone/>
            </a:pPr>
            <a:r>
              <a:rPr lang="pl-PL" sz="2000" b="1" kern="150" dirty="0" smtClean="0">
                <a:solidFill>
                  <a:srgbClr val="00000A"/>
                </a:solidFill>
                <a:ea typeface="Times New Roman"/>
                <a:cs typeface="Calibri"/>
              </a:rPr>
              <a:t>Kwalifikowalność </a:t>
            </a:r>
            <a:r>
              <a:rPr lang="pl-PL" sz="2000" b="1" kern="150" dirty="0">
                <a:solidFill>
                  <a:srgbClr val="00000A"/>
                </a:solidFill>
                <a:ea typeface="Times New Roman"/>
                <a:cs typeface="Calibri"/>
              </a:rPr>
              <a:t>wydatków</a:t>
            </a:r>
            <a:r>
              <a:rPr lang="pl-PL" sz="2000" kern="150" dirty="0">
                <a:solidFill>
                  <a:srgbClr val="00000A"/>
                </a:solidFill>
                <a:ea typeface="Times New Roman"/>
                <a:cs typeface="Calibri"/>
              </a:rPr>
              <a:t> dla projektów współfinansowanych ze środków krajowych i unijnych w ramach RPO WO 2014-2020 musi być zgodna z przepisami unijnymi i krajowymi, w tym w szczególności z:</a:t>
            </a:r>
            <a:endParaRPr lang="pl-PL" sz="2000" kern="150" dirty="0">
              <a:ea typeface="SimSun"/>
              <a:cs typeface="Tahoma"/>
            </a:endParaRPr>
          </a:p>
          <a:p>
            <a:pPr lvl="0" algn="just">
              <a:lnSpc>
                <a:spcPct val="115000"/>
              </a:lnSpc>
              <a:spcAft>
                <a:spcPts val="0"/>
              </a:spcAft>
              <a:buFont typeface="+mj-lt"/>
              <a:buAutoNum type="arabicPeriod"/>
              <a:tabLst>
                <a:tab pos="176530" algn="l"/>
              </a:tabLst>
            </a:pPr>
            <a:r>
              <a:rPr lang="pl-PL" sz="2000" kern="150" dirty="0">
                <a:solidFill>
                  <a:srgbClr val="00000A"/>
                </a:solidFill>
                <a:ea typeface="Times New Roman"/>
                <a:cs typeface="Calibri"/>
              </a:rPr>
              <a:t>Rozporządzeniem ogólnym;</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651/2014 z dnia 17 czerwca 2014 r. uznające niektóre rodzaje pomocy za zgodne z rynkiem wewnętrznym w zastosowaniu art. 107 i 108 Traktatu [GBER</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Komisji (UE) nr 1407/2013 z dnia 18 grudnia 2013 r. </a:t>
            </a:r>
            <a:br>
              <a:rPr lang="pl-PL" sz="2000" kern="150" dirty="0">
                <a:solidFill>
                  <a:srgbClr val="00000A"/>
                </a:solidFill>
                <a:ea typeface="Times New Roman"/>
                <a:cs typeface="Calibri"/>
              </a:rPr>
            </a:br>
            <a:r>
              <a:rPr lang="pl-PL" sz="2000" kern="150" dirty="0">
                <a:solidFill>
                  <a:srgbClr val="00000A"/>
                </a:solidFill>
                <a:ea typeface="Times New Roman"/>
                <a:cs typeface="Calibri"/>
              </a:rPr>
              <a:t>w sprawie stosowania art. 107 i 108 Traktatu o funkcjonowaniu Unii Europejskiej do pomocy </a:t>
            </a:r>
            <a:r>
              <a:rPr lang="pl-PL" sz="2000" i="1" kern="150" dirty="0">
                <a:solidFill>
                  <a:srgbClr val="00000A"/>
                </a:solidFill>
                <a:ea typeface="Times New Roman"/>
                <a:cs typeface="Calibri"/>
              </a:rPr>
              <a:t>de </a:t>
            </a:r>
            <a:r>
              <a:rPr lang="pl-PL" sz="2000" i="1" kern="150" dirty="0" err="1" smtClean="0">
                <a:solidFill>
                  <a:srgbClr val="00000A"/>
                </a:solidFill>
                <a:ea typeface="Times New Roman"/>
                <a:cs typeface="Calibri"/>
              </a:rPr>
              <a:t>minimis</a:t>
            </a:r>
            <a:r>
              <a:rPr lang="pl-PL" sz="2000" kern="150" dirty="0" smtClean="0">
                <a:solidFill>
                  <a:srgbClr val="00000A"/>
                </a:solidFill>
                <a:ea typeface="Times New Roman"/>
                <a:cs typeface="Calibri"/>
              </a:rPr>
              <a:t>;</a:t>
            </a:r>
            <a:endParaRPr lang="pl-PL" sz="2000" kern="150" dirty="0">
              <a:ea typeface="SimSun"/>
              <a:cs typeface="Tahoma"/>
            </a:endParaRPr>
          </a:p>
          <a:p>
            <a:pPr lvl="0" algn="just">
              <a:lnSpc>
                <a:spcPct val="115000"/>
              </a:lnSpc>
              <a:spcAft>
                <a:spcPts val="0"/>
              </a:spcAft>
              <a:buFont typeface="+mj-lt"/>
              <a:buAutoNum type="arabicPeriod"/>
            </a:pPr>
            <a:r>
              <a:rPr lang="pl-PL" sz="2000" kern="150" dirty="0">
                <a:solidFill>
                  <a:srgbClr val="00000A"/>
                </a:solidFill>
                <a:ea typeface="Times New Roman"/>
                <a:cs typeface="Calibri"/>
              </a:rPr>
              <a:t>Rozporządzeniem Ministra Infrastruktury i Rozwoju z dnia 5 listopada 2015 r. w sprawie udzielania pomocy na realizację inwestycji służących podniesieniu poziomu ochrony środowiska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35</a:t>
            </a:fld>
            <a:endParaRPr lang="pl-PL" altLang="pl-PL"/>
          </a:p>
        </p:txBody>
      </p:sp>
    </p:spTree>
    <p:extLst>
      <p:ext uri="{BB962C8B-B14F-4D97-AF65-F5344CB8AC3E}">
        <p14:creationId xmlns:p14="http://schemas.microsoft.com/office/powerpoint/2010/main" val="3246065909"/>
      </p:ext>
    </p:extLst>
  </p:cSld>
  <p:clrMapOvr>
    <a:masterClrMapping/>
  </p:clrMapOvr>
  <p:transition spd="med">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72608"/>
          </a:xfrm>
        </p:spPr>
        <p:txBody>
          <a:bodyPr/>
          <a:lstStyle/>
          <a:p>
            <a:pPr lvl="0" algn="just">
              <a:lnSpc>
                <a:spcPct val="115000"/>
              </a:lnSpc>
              <a:spcAft>
                <a:spcPts val="0"/>
              </a:spcAft>
              <a:buFont typeface="+mj-lt"/>
              <a:buAutoNum type="arabicPeriod" startAt="5"/>
            </a:pPr>
            <a:r>
              <a:rPr lang="pl-PL" sz="2000" kern="150" dirty="0" smtClean="0">
                <a:solidFill>
                  <a:srgbClr val="00000A"/>
                </a:solidFill>
                <a:ea typeface="Times New Roman"/>
                <a:cs typeface="Calibri"/>
              </a:rPr>
              <a:t>Rozporządzeniem </a:t>
            </a:r>
            <a:r>
              <a:rPr lang="pl-PL" sz="2000" kern="150" dirty="0">
                <a:solidFill>
                  <a:srgbClr val="00000A"/>
                </a:solidFill>
                <a:ea typeface="Times New Roman"/>
                <a:cs typeface="Calibri"/>
              </a:rPr>
              <a:t>Ministra Infrastruktury i Rozwoju z dnia 28 sierpnia 2015 r. w sprawie udzielenia pomocy na inwestycje wspierające efektywność energetyczną w ramach regionalnych programów operacyjnych na lata 2014-2020 - wydane na podstawie </a:t>
            </a:r>
            <a:r>
              <a:rPr lang="pl-PL" sz="2000" kern="150" dirty="0" smtClean="0">
                <a:solidFill>
                  <a:srgbClr val="00000A"/>
                </a:solidFill>
                <a:ea typeface="Times New Roman"/>
                <a:cs typeface="Calibri"/>
              </a:rPr>
              <a:t>GBER;</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Rozporządzeniem Ministra Infrastruktury i Rozwoju z dnia 19 marca 2015 r. w sprawie udzielania pomocy </a:t>
            </a:r>
            <a:r>
              <a:rPr lang="pl-PL" sz="2000" i="1" kern="150" dirty="0">
                <a:solidFill>
                  <a:srgbClr val="00000A"/>
                </a:solidFill>
                <a:ea typeface="Times New Roman"/>
                <a:cs typeface="Calibri"/>
              </a:rPr>
              <a:t>de </a:t>
            </a:r>
            <a:r>
              <a:rPr lang="pl-PL" sz="2000" i="1" kern="150" dirty="0" err="1">
                <a:solidFill>
                  <a:srgbClr val="00000A"/>
                </a:solidFill>
                <a:ea typeface="Times New Roman"/>
                <a:cs typeface="Calibri"/>
              </a:rPr>
              <a:t>minimis</a:t>
            </a:r>
            <a:r>
              <a:rPr lang="pl-PL" sz="2000" kern="150" dirty="0">
                <a:solidFill>
                  <a:srgbClr val="00000A"/>
                </a:solidFill>
                <a:ea typeface="Times New Roman"/>
                <a:cs typeface="Calibri"/>
              </a:rPr>
              <a:t> w ramach regionalnych programów operacyjnych na lata 2014-2020;</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kern="150" dirty="0">
                <a:solidFill>
                  <a:srgbClr val="00000A"/>
                </a:solidFill>
                <a:ea typeface="Times New Roman"/>
                <a:cs typeface="Calibri"/>
              </a:rPr>
              <a:t>ustawą wdrożeniową</a:t>
            </a:r>
            <a:r>
              <a:rPr lang="pl-PL" sz="2000" kern="150" dirty="0" smtClean="0">
                <a:solidFill>
                  <a:srgbClr val="00000A"/>
                </a:solidFill>
                <a:ea typeface="Times New Roman"/>
                <a:cs typeface="Calibri"/>
              </a:rPr>
              <a:t>;</a:t>
            </a:r>
            <a:endParaRPr lang="pl-PL" sz="2000" kern="150" dirty="0" smtClean="0">
              <a:solidFill>
                <a:prstClr val="black"/>
              </a:solidFill>
              <a:ea typeface="SimSun"/>
              <a:cs typeface="Tahoma"/>
            </a:endParaRPr>
          </a:p>
          <a:p>
            <a:pPr lvl="0" algn="just">
              <a:lnSpc>
                <a:spcPct val="115000"/>
              </a:lnSpc>
              <a:spcAft>
                <a:spcPts val="0"/>
              </a:spcAft>
              <a:buFont typeface="+mj-lt"/>
              <a:buAutoNum type="arabicPeriod" startAt="5"/>
            </a:pPr>
            <a:r>
              <a:rPr lang="pl-PL" sz="2000" b="1" i="1" kern="150" dirty="0" smtClean="0">
                <a:solidFill>
                  <a:srgbClr val="00000A"/>
                </a:solidFill>
                <a:ea typeface="Times New Roman"/>
                <a:cs typeface="Calibri"/>
              </a:rPr>
              <a:t>„</a:t>
            </a:r>
            <a:r>
              <a:rPr lang="pl-PL" sz="2000" b="1" i="1" kern="150" dirty="0">
                <a:solidFill>
                  <a:srgbClr val="00000A"/>
                </a:solidFill>
                <a:ea typeface="Times New Roman"/>
                <a:cs typeface="Calibri"/>
              </a:rPr>
              <a:t>Wytycznymi w zakresie kwalifikowalności wydatków w ramach Europejskiego Funduszu Rozwoju Regionalnego, Europejskiego Funduszu Społecznego oraz Funduszu Spójności na lata 2014-2020”</a:t>
            </a:r>
            <a:r>
              <a:rPr lang="pl-PL" sz="2000" b="1" kern="150" dirty="0">
                <a:solidFill>
                  <a:srgbClr val="00000A"/>
                </a:solidFill>
                <a:ea typeface="Times New Roman"/>
                <a:cs typeface="Calibri"/>
              </a:rPr>
              <a:t> </a:t>
            </a:r>
            <a:r>
              <a:rPr lang="pl-PL" sz="2000" kern="150" dirty="0">
                <a:solidFill>
                  <a:srgbClr val="00000A"/>
                </a:solidFill>
                <a:ea typeface="Times New Roman"/>
                <a:cs typeface="Calibri"/>
              </a:rPr>
              <a:t>z dnia 10 kwietnia 2015 r. wydanymi przez Ministra Infrastruktury i Rozwoju;</a:t>
            </a:r>
            <a:endParaRPr lang="pl-PL" sz="2000" kern="150" dirty="0">
              <a:solidFill>
                <a:prstClr val="black"/>
              </a:solidFill>
              <a:ea typeface="SimSun"/>
              <a:cs typeface="Tahoma"/>
            </a:endParaRPr>
          </a:p>
          <a:p>
            <a:pPr lvl="0" algn="just">
              <a:lnSpc>
                <a:spcPct val="115000"/>
              </a:lnSpc>
              <a:spcAft>
                <a:spcPts val="0"/>
              </a:spcAft>
              <a:buFont typeface="+mj-lt"/>
              <a:buAutoNum type="arabicPeriod" startAt="5"/>
            </a:pPr>
            <a:r>
              <a:rPr lang="pl-PL" sz="2000" b="1" kern="150" dirty="0" smtClean="0">
                <a:solidFill>
                  <a:srgbClr val="00000A"/>
                </a:solidFill>
                <a:ea typeface="Times New Roman"/>
                <a:cs typeface="Calibri"/>
              </a:rPr>
              <a:t>zasadami </a:t>
            </a:r>
            <a:r>
              <a:rPr lang="pl-PL" sz="2000" b="1" kern="150" dirty="0">
                <a:solidFill>
                  <a:srgbClr val="00000A"/>
                </a:solidFill>
                <a:ea typeface="Times New Roman"/>
                <a:cs typeface="Calibri"/>
              </a:rPr>
              <a:t>określonymi w Załączniku nr 6 do </a:t>
            </a:r>
            <a:r>
              <a:rPr lang="pl-PL" sz="2000" b="1" i="1" kern="150" dirty="0" smtClean="0">
                <a:solidFill>
                  <a:srgbClr val="00000A"/>
                </a:solidFill>
                <a:ea typeface="Times New Roman"/>
                <a:cs typeface="Calibri"/>
              </a:rPr>
              <a:t>„Szczegółowego Opisu Osi Priorytetowych </a:t>
            </a:r>
            <a:r>
              <a:rPr lang="pl-PL" sz="2000" b="1" i="1" kern="150" dirty="0">
                <a:solidFill>
                  <a:srgbClr val="00000A"/>
                </a:solidFill>
                <a:ea typeface="Times New Roman"/>
                <a:cs typeface="Calibri"/>
              </a:rPr>
              <a:t>RPO WD </a:t>
            </a:r>
            <a:r>
              <a:rPr lang="pl-PL" sz="2000" b="1" i="1" kern="150" dirty="0" smtClean="0">
                <a:solidFill>
                  <a:srgbClr val="00000A"/>
                </a:solidFill>
                <a:ea typeface="Times New Roman"/>
                <a:cs typeface="Calibri"/>
              </a:rPr>
              <a:t>2014-2020”</a:t>
            </a:r>
            <a:r>
              <a:rPr lang="pl-PL" sz="2000" kern="150" dirty="0" smtClean="0">
                <a:solidFill>
                  <a:srgbClr val="00000A"/>
                </a:solidFill>
                <a:ea typeface="Times New Roman"/>
                <a:cs typeface="Calibri"/>
              </a:rPr>
              <a:t>.</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36</a:t>
            </a:fld>
            <a:endParaRPr lang="pl-PL" altLang="pl-PL"/>
          </a:p>
        </p:txBody>
      </p:sp>
    </p:spTree>
    <p:extLst>
      <p:ext uri="{BB962C8B-B14F-4D97-AF65-F5344CB8AC3E}">
        <p14:creationId xmlns:p14="http://schemas.microsoft.com/office/powerpoint/2010/main" val="1376152369"/>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0"/>
              </a:spcAft>
              <a:buNone/>
            </a:pPr>
            <a:r>
              <a:rPr lang="pl-PL" sz="2000" kern="150" dirty="0" smtClean="0">
                <a:solidFill>
                  <a:srgbClr val="000000"/>
                </a:solidFill>
                <a:ea typeface="SimSun"/>
                <a:cs typeface="Arial"/>
              </a:rPr>
              <a:t>Początkiem </a:t>
            </a:r>
            <a:r>
              <a:rPr lang="pl-PL" sz="2000" kern="150" dirty="0">
                <a:solidFill>
                  <a:srgbClr val="000000"/>
                </a:solidFill>
                <a:ea typeface="SimSun"/>
                <a:cs typeface="Arial"/>
              </a:rPr>
              <a:t>okresu kwalifikowalności wydatków jest 1 stycznia 2014 r</a:t>
            </a:r>
            <a:r>
              <a:rPr lang="pl-PL" sz="2000" kern="150" dirty="0">
                <a:solidFill>
                  <a:srgbClr val="000000"/>
                </a:solidFill>
                <a:ea typeface="SimSun"/>
                <a:cs typeface="Calibri"/>
              </a:rPr>
              <a:t>.</a:t>
            </a:r>
            <a:r>
              <a:rPr lang="pl-PL" sz="2000" b="1" kern="150" dirty="0">
                <a:solidFill>
                  <a:srgbClr val="000000"/>
                </a:solidFill>
                <a:ea typeface="SimSun"/>
                <a:cs typeface="Calibri"/>
              </a:rPr>
              <a:t> </a:t>
            </a:r>
            <a:r>
              <a:rPr lang="pl-PL" sz="2000" b="1" kern="150" dirty="0" smtClean="0">
                <a:solidFill>
                  <a:srgbClr val="000000"/>
                </a:solidFill>
                <a:ea typeface="SimSun"/>
                <a:cs typeface="Calibri"/>
              </a:rPr>
              <a:t/>
            </a:r>
            <a:br>
              <a:rPr lang="pl-PL" sz="2000" b="1" kern="150" dirty="0" smtClean="0">
                <a:solidFill>
                  <a:srgbClr val="000000"/>
                </a:solidFill>
                <a:ea typeface="SimSun"/>
                <a:cs typeface="Calibri"/>
              </a:rPr>
            </a:br>
            <a:r>
              <a:rPr lang="pl-PL" sz="2000" b="1" kern="150" dirty="0" smtClean="0">
                <a:solidFill>
                  <a:srgbClr val="000000"/>
                </a:solidFill>
                <a:ea typeface="SimSun"/>
                <a:cs typeface="Calibri"/>
              </a:rPr>
              <a:t>z </a:t>
            </a:r>
            <a:r>
              <a:rPr lang="pl-PL" sz="2000" b="1" kern="150" dirty="0">
                <a:solidFill>
                  <a:srgbClr val="000000"/>
                </a:solidFill>
                <a:ea typeface="SimSun"/>
                <a:cs typeface="Calibri"/>
              </a:rPr>
              <a:t>zastrzeżeniem przepisów dotyczących pomocy publicznej (efektu zachęty).</a:t>
            </a:r>
            <a:endParaRPr lang="pl-PL" sz="2000" kern="150" dirty="0">
              <a:solidFill>
                <a:prstClr val="black"/>
              </a:solidFill>
              <a:ea typeface="SimSun"/>
              <a:cs typeface="Tahoma"/>
            </a:endParaRPr>
          </a:p>
          <a:p>
            <a:pPr marL="0" lvl="0" indent="0" algn="just">
              <a:lnSpc>
                <a:spcPct val="115000"/>
              </a:lnSpc>
              <a:spcAft>
                <a:spcPts val="0"/>
              </a:spcAft>
              <a:buNone/>
            </a:pPr>
            <a:endParaRPr lang="pl-PL" sz="2000" kern="150" dirty="0">
              <a:solidFill>
                <a:prstClr val="black"/>
              </a:solidFill>
              <a:ea typeface="SimSun"/>
              <a:cs typeface="Tahoma"/>
            </a:endParaRPr>
          </a:p>
          <a:p>
            <a:pPr marL="0" lvl="0" indent="0" algn="just">
              <a:lnSpc>
                <a:spcPct val="115000"/>
              </a:lnSpc>
              <a:spcAft>
                <a:spcPts val="0"/>
              </a:spcAft>
              <a:buNone/>
            </a:pPr>
            <a:r>
              <a:rPr lang="pl-PL" sz="2000" kern="150" dirty="0">
                <a:solidFill>
                  <a:srgbClr val="000000"/>
                </a:solidFill>
                <a:ea typeface="SimSun"/>
                <a:cs typeface="Tahoma"/>
              </a:rPr>
              <a:t>Najpóźniejszy termin złożenia ostatniego wniosku o płatność: </a:t>
            </a:r>
            <a:r>
              <a:rPr lang="pl-PL" sz="2000" kern="150" dirty="0" smtClean="0">
                <a:solidFill>
                  <a:srgbClr val="000000"/>
                </a:solidFill>
                <a:ea typeface="SimSun"/>
                <a:cs typeface="Tahoma"/>
              </a:rPr>
              <a:t>30.06.2023 </a:t>
            </a:r>
            <a:r>
              <a:rPr lang="pl-PL" sz="2000" kern="150" dirty="0">
                <a:solidFill>
                  <a:srgbClr val="000000"/>
                </a:solidFill>
                <a:ea typeface="SimSun"/>
                <a:cs typeface="Tahoma"/>
              </a:rPr>
              <a:t>r.</a:t>
            </a:r>
            <a:endParaRPr lang="pl-PL" sz="2000" kern="150" dirty="0">
              <a:solidFill>
                <a:prstClr val="black"/>
              </a:solidFill>
              <a:ea typeface="SimSun"/>
              <a:cs typeface="Tahoma"/>
            </a:endParaRPr>
          </a:p>
          <a:p>
            <a:pPr marL="0" lvl="0" indent="0" algn="just">
              <a:spcAft>
                <a:spcPts val="0"/>
              </a:spcAft>
              <a:buNone/>
            </a:pPr>
            <a:r>
              <a:rPr lang="pl-PL" sz="2000" kern="150" dirty="0">
                <a:solidFill>
                  <a:srgbClr val="000000"/>
                </a:solidFill>
                <a:ea typeface="SimSun"/>
              </a:rPr>
              <a:t> </a:t>
            </a:r>
          </a:p>
          <a:p>
            <a:pPr marL="0" lvl="0" indent="0" algn="just">
              <a:spcAft>
                <a:spcPts val="0"/>
              </a:spcAft>
              <a:buNone/>
            </a:pPr>
            <a:r>
              <a:rPr lang="pl-PL" sz="2000" kern="150" dirty="0">
                <a:solidFill>
                  <a:srgbClr val="000000"/>
                </a:solidFill>
                <a:ea typeface="SimSun"/>
              </a:rPr>
              <a:t>Należy pamiętać, iż zgodnie z art. 37 ust. 3 ustawy wdrożeniowej </a:t>
            </a:r>
            <a:r>
              <a:rPr lang="pl-PL" sz="2000" b="1" kern="150" dirty="0">
                <a:solidFill>
                  <a:srgbClr val="000000"/>
                </a:solidFill>
                <a:ea typeface="SimSun"/>
              </a:rPr>
              <a:t>nie może zostać wybrany do dofinansowania projekt, który został fizycznie ukończony lub w pełni zrealizowany przed złożeniem wniosku o dofinansowanie</a:t>
            </a:r>
            <a:r>
              <a:rPr lang="pl-PL" sz="2000" kern="150" dirty="0">
                <a:solidFill>
                  <a:srgbClr val="000000"/>
                </a:solidFill>
                <a:ea typeface="SimSun"/>
              </a:rPr>
              <a:t>, niezależnie od tego czy wszystkie powiązane płatności zostały dokonane przez Beneficjenta.</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37</a:t>
            </a:fld>
            <a:endParaRPr lang="pl-PL" altLang="pl-PL"/>
          </a:p>
        </p:txBody>
      </p:sp>
    </p:spTree>
    <p:extLst>
      <p:ext uri="{BB962C8B-B14F-4D97-AF65-F5344CB8AC3E}">
        <p14:creationId xmlns:p14="http://schemas.microsoft.com/office/powerpoint/2010/main" val="3826003762"/>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16624"/>
          </a:xfrm>
        </p:spPr>
        <p:txBody>
          <a:bodyPr/>
          <a:lstStyle/>
          <a:p>
            <a:pPr marL="0" indent="0" algn="just">
              <a:spcAft>
                <a:spcPts val="0"/>
              </a:spcAft>
              <a:buNone/>
            </a:pPr>
            <a:endParaRPr lang="pl-PL" sz="2000" kern="150" dirty="0" smtClean="0">
              <a:solidFill>
                <a:srgbClr val="000000"/>
              </a:solidFill>
              <a:ea typeface="SimSun"/>
            </a:endParaRPr>
          </a:p>
          <a:p>
            <a:pPr marL="0" indent="0" algn="just">
              <a:spcAft>
                <a:spcPts val="0"/>
              </a:spcAft>
              <a:buNone/>
            </a:pPr>
            <a:r>
              <a:rPr lang="pl-PL" sz="2000" kern="150" dirty="0" smtClean="0">
                <a:solidFill>
                  <a:srgbClr val="000000"/>
                </a:solidFill>
                <a:ea typeface="SimSun"/>
              </a:rPr>
              <a:t>Wnioskodawca musi </a:t>
            </a:r>
            <a:r>
              <a:rPr lang="pl-PL" sz="2000" kern="150" dirty="0">
                <a:solidFill>
                  <a:srgbClr val="000000"/>
                </a:solidFill>
                <a:ea typeface="SimSun"/>
              </a:rPr>
              <a:t>wskazać powiązanie z realizacją celów RPO WD 2014-2020 w zakresie wsparcia udzielanego w ramach Europejskiego Funduszu Społecznego, tj. że projekt przyczynia się do </a:t>
            </a:r>
            <a:r>
              <a:rPr lang="pl-PL" sz="2000" b="1" kern="150" dirty="0">
                <a:solidFill>
                  <a:srgbClr val="000000"/>
                </a:solidFill>
                <a:ea typeface="SimSun"/>
              </a:rPr>
              <a:t>osiągnięcia celów zapisanych w RPO WD 2014-2020 w zakresie wsparcia udzielanego ze środków EFS</a:t>
            </a:r>
            <a:r>
              <a:rPr lang="pl-PL" sz="2000" kern="150" dirty="0">
                <a:solidFill>
                  <a:srgbClr val="000000"/>
                </a:solidFill>
                <a:ea typeface="SimSun"/>
              </a:rPr>
              <a:t>.</a:t>
            </a:r>
          </a:p>
          <a:p>
            <a:pPr marL="0" lvl="0" indent="0">
              <a:spcBef>
                <a:spcPct val="30000"/>
              </a:spcBef>
              <a:buNone/>
            </a:pPr>
            <a:endParaRPr lang="pl-PL" sz="1600" dirty="0" smtClean="0">
              <a:solidFill>
                <a:prstClr val="black"/>
              </a:solidFill>
            </a:endParaRPr>
          </a:p>
          <a:p>
            <a:pPr marL="0" lvl="0" indent="0" algn="just">
              <a:spcBef>
                <a:spcPct val="30000"/>
              </a:spcBef>
              <a:buNone/>
            </a:pPr>
            <a:r>
              <a:rPr lang="pl-PL" sz="1600" dirty="0" smtClean="0">
                <a:solidFill>
                  <a:prstClr val="black"/>
                </a:solidFill>
              </a:rPr>
              <a:t>W ramach kryterium weryfikowane jest, czy projekt przyczynia się do osiągnięcia celów zapisanych w RPO WD 2014-2020 w zakresie wsparcia udzielanego ze środków EFS.</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Wsparcie inwestycyjne w ramach EFRR w Działaniu 6.1 dla projektów typu B przewidziano szczególnie w powiązaniu z </a:t>
            </a:r>
            <a:r>
              <a:rPr lang="pl-PL" sz="1600" b="1" dirty="0" smtClean="0">
                <a:solidFill>
                  <a:prstClr val="black"/>
                </a:solidFill>
              </a:rPr>
              <a:t>9 Osią Priorytetową RPO WD 2014-2020</a:t>
            </a:r>
            <a:r>
              <a:rPr lang="pl-PL" sz="1600" dirty="0" smtClean="0">
                <a:solidFill>
                  <a:prstClr val="black"/>
                </a:solidFill>
              </a:rPr>
              <a:t>, w tym z działaniami realizowanymi w ramach EFS w Działaniu 9.2 A Usługi asystenckie i opiekuńcze nad osobami niesamodzielnymi świadczone w lokalnej społeczności, 9.2 B Usługi wsparcia rodziny i pieczy zastępczej oraz 9.1 Aktywna integracja RPO WD 2014-2020.</a:t>
            </a:r>
          </a:p>
          <a:p>
            <a:pPr marL="0" lvl="0" indent="0" algn="just">
              <a:spcBef>
                <a:spcPct val="30000"/>
              </a:spcBef>
              <a:buNone/>
            </a:pPr>
            <a:r>
              <a:rPr lang="pl-PL" sz="1600" dirty="0" smtClean="0">
                <a:solidFill>
                  <a:prstClr val="black"/>
                </a:solidFill>
              </a:rPr>
              <a:t> </a:t>
            </a:r>
          </a:p>
          <a:p>
            <a:pPr marL="0" lvl="0" indent="0" algn="just">
              <a:spcBef>
                <a:spcPct val="30000"/>
              </a:spcBef>
              <a:buNone/>
            </a:pPr>
            <a:r>
              <a:rPr lang="pl-PL" sz="1600" dirty="0" smtClean="0">
                <a:solidFill>
                  <a:prstClr val="black"/>
                </a:solidFill>
              </a:rPr>
              <a:t>Do otrzymania wsparcia nie jest niezbędna realizacja projektu w ramach ww. Działań w 9 Osi Priorytetowej RPO WD 2014-2020, wykazać jednak należy, że projekt przyczynia się do osiągnięcia celów zapisanych w RPO WD 2014-2020 finansowanych ze środków EFS dotyczących zwiększenia zatrudnienia, włączenia społecznego i walki z ubóstwem.</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38</a:t>
            </a:fld>
            <a:endParaRPr lang="pl-PL" altLang="pl-PL"/>
          </a:p>
        </p:txBody>
      </p:sp>
    </p:spTree>
    <p:extLst>
      <p:ext uri="{BB962C8B-B14F-4D97-AF65-F5344CB8AC3E}">
        <p14:creationId xmlns:p14="http://schemas.microsoft.com/office/powerpoint/2010/main" val="4065673915"/>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Aft>
                <a:spcPts val="0"/>
              </a:spcAft>
              <a:buNone/>
            </a:pPr>
            <a:endParaRPr lang="pl-PL" sz="2000" b="1" kern="150" dirty="0" smtClean="0">
              <a:ea typeface="SimSun"/>
              <a:cs typeface="Tahoma"/>
            </a:endParaRPr>
          </a:p>
          <a:p>
            <a:pPr marL="363538" indent="0" algn="just">
              <a:spcAft>
                <a:spcPts val="0"/>
              </a:spcAft>
              <a:buNone/>
            </a:pPr>
            <a:r>
              <a:rPr lang="pl-PL" sz="2000" b="1" kern="150" dirty="0" smtClean="0">
                <a:ea typeface="SimSun"/>
                <a:cs typeface="Tahoma"/>
              </a:rPr>
              <a:t>W </a:t>
            </a:r>
            <a:r>
              <a:rPr lang="pl-PL" sz="2000" b="1" kern="150" dirty="0">
                <a:ea typeface="SimSun"/>
                <a:cs typeface="Tahoma"/>
              </a:rPr>
              <a:t>ramach ogłoszonego konkursu preferowane będą projekty:</a:t>
            </a:r>
            <a:endParaRPr lang="pl-PL" sz="2000" kern="150" dirty="0">
              <a:ea typeface="SimSun"/>
              <a:cs typeface="Tahoma"/>
            </a:endParaRPr>
          </a:p>
          <a:p>
            <a:pPr lvl="0" algn="just">
              <a:spcBef>
                <a:spcPts val="1000"/>
              </a:spcBef>
              <a:spcAft>
                <a:spcPts val="0"/>
              </a:spcAft>
              <a:buFont typeface="Wingdings"/>
              <a:buChar char=""/>
            </a:pPr>
            <a:r>
              <a:rPr lang="pl-PL" sz="2000" b="1" kern="150" dirty="0">
                <a:ea typeface="Times New Roman"/>
                <a:cs typeface="Times New Roman"/>
              </a:rPr>
              <a:t>o charakterze rewitalizacyjnym </a:t>
            </a:r>
            <a:r>
              <a:rPr lang="pl-PL" sz="2000" kern="150" dirty="0">
                <a:ea typeface="Times New Roman"/>
                <a:cs typeface="Times New Roman"/>
              </a:rPr>
              <a:t>–</a:t>
            </a:r>
            <a:r>
              <a:rPr lang="pl-PL" sz="2000" b="1" kern="150" dirty="0">
                <a:ea typeface="Times New Roman"/>
                <a:cs typeface="Times New Roman"/>
              </a:rPr>
              <a:t> </a:t>
            </a:r>
            <a:r>
              <a:rPr lang="pl-PL" sz="2000" kern="150" dirty="0">
                <a:ea typeface="Times New Roman"/>
                <a:cs typeface="Times New Roman"/>
              </a:rPr>
              <a:t>tj. </a:t>
            </a:r>
            <a:r>
              <a:rPr lang="pl-PL" sz="2000" kern="150" dirty="0">
                <a:ea typeface="Times New Roman"/>
                <a:cs typeface="Arial"/>
              </a:rPr>
              <a:t>ujęte w lokalnym programie rewitalizacji  (na </a:t>
            </a:r>
            <a:r>
              <a:rPr lang="pl-PL" sz="2000" kern="150" dirty="0">
                <a:ea typeface="Times New Roman"/>
                <a:cs typeface="Times New Roman"/>
              </a:rPr>
              <a:t>„Liście B”</a:t>
            </a:r>
            <a:r>
              <a:rPr lang="pl-PL" sz="2000" kern="150" dirty="0">
                <a:ea typeface="Times New Roman"/>
                <a:cs typeface="Arial"/>
              </a:rPr>
              <a:t>) lub w dokumencie równorzędnym i umieszczone na wykazie pozytywnie zweryfikowanych programów rewitalizacji prowadzonym przez IZ RPO WD </a:t>
            </a:r>
            <a:r>
              <a:rPr lang="pl-PL" sz="2000" kern="150" dirty="0">
                <a:ea typeface="Times New Roman"/>
                <a:cs typeface="Tahoma"/>
              </a:rPr>
              <a:t>(na dzień składania wniosku o dofinansowanie)</a:t>
            </a:r>
            <a:r>
              <a:rPr lang="pl-PL" sz="2000" kern="150" dirty="0">
                <a:ea typeface="Times New Roman"/>
                <a:cs typeface="Times New Roman"/>
              </a:rPr>
              <a:t>;</a:t>
            </a:r>
          </a:p>
          <a:p>
            <a:pPr lvl="0" algn="just">
              <a:spcBef>
                <a:spcPts val="1000"/>
              </a:spcBef>
              <a:spcAft>
                <a:spcPts val="0"/>
              </a:spcAft>
              <a:buFont typeface="Wingdings"/>
              <a:buChar char=""/>
            </a:pPr>
            <a:r>
              <a:rPr lang="pl-PL" sz="2000" b="1" kern="150" dirty="0">
                <a:ea typeface="Times New Roman"/>
                <a:cs typeface="Times New Roman"/>
              </a:rPr>
              <a:t>realizowane na obszarach wiejskich;</a:t>
            </a:r>
            <a:endParaRPr lang="pl-PL" sz="2000" kern="150" dirty="0">
              <a:ea typeface="Times New Roman"/>
              <a:cs typeface="Times New Roman"/>
            </a:endParaRPr>
          </a:p>
          <a:p>
            <a:pPr lvl="0" algn="just">
              <a:spcBef>
                <a:spcPts val="1000"/>
              </a:spcBef>
              <a:spcAft>
                <a:spcPts val="600"/>
              </a:spcAft>
              <a:buFont typeface="Wingdings"/>
              <a:buChar char=""/>
            </a:pPr>
            <a:r>
              <a:rPr lang="pl-PL" sz="2000" b="1" kern="150" dirty="0">
                <a:ea typeface="Times New Roman"/>
                <a:cs typeface="Times New Roman"/>
              </a:rPr>
              <a:t>realizowane w partnerstwie.</a:t>
            </a:r>
            <a:endParaRPr lang="pl-PL" sz="2000" kern="150" dirty="0">
              <a:ea typeface="Times New Roman"/>
              <a:cs typeface="Times New Roman"/>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39</a:t>
            </a:fld>
            <a:endParaRPr lang="pl-PL" altLang="pl-PL"/>
          </a:p>
        </p:txBody>
      </p:sp>
    </p:spTree>
    <p:extLst>
      <p:ext uri="{BB962C8B-B14F-4D97-AF65-F5344CB8AC3E}">
        <p14:creationId xmlns:p14="http://schemas.microsoft.com/office/powerpoint/2010/main" val="109687774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27233" y="1196752"/>
            <a:ext cx="8363272" cy="604664"/>
          </a:xfrm>
        </p:spPr>
        <p:txBody>
          <a:bodyPr/>
          <a:lstStyle/>
          <a:p>
            <a:pPr algn="just">
              <a:spcBef>
                <a:spcPts val="600"/>
              </a:spcBef>
              <a:spcAft>
                <a:spcPts val="600"/>
              </a:spcAft>
              <a:buNone/>
            </a:pPr>
            <a:r>
              <a:rPr lang="pl-PL" sz="1600" kern="150" dirty="0" smtClean="0">
                <a:solidFill>
                  <a:srgbClr val="000000"/>
                </a:solidFill>
                <a:ea typeface="SimSun"/>
                <a:cs typeface="Calibri"/>
              </a:rPr>
              <a:t>	</a:t>
            </a:r>
            <a:r>
              <a:rPr lang="pl-PL" sz="2200" kern="150" dirty="0" smtClean="0">
                <a:solidFill>
                  <a:srgbClr val="000000"/>
                </a:solidFill>
                <a:ea typeface="SimSun"/>
                <a:cs typeface="Calibri"/>
              </a:rPr>
              <a:t>Nabór na projekty realizowane na terenie </a:t>
            </a:r>
            <a:r>
              <a:rPr lang="pl-PL" sz="2200" u="sng" kern="150" dirty="0" smtClean="0">
                <a:solidFill>
                  <a:srgbClr val="000000"/>
                </a:solidFill>
                <a:ea typeface="SimSun"/>
                <a:cs typeface="Calibri"/>
              </a:rPr>
              <a:t>Aglomeracji Wałbrzyskiej:</a:t>
            </a:r>
            <a:endParaRPr lang="pl-PL" sz="2200" kern="150" dirty="0" smtClean="0">
              <a:solidFill>
                <a:srgbClr val="000000"/>
              </a:solidFill>
              <a:ea typeface="SimSun"/>
              <a:cs typeface="Calibri"/>
            </a:endParaRPr>
          </a:p>
          <a:p>
            <a:pPr algn="just">
              <a:spcBef>
                <a:spcPts val="600"/>
              </a:spcBef>
              <a:spcAft>
                <a:spcPts val="600"/>
              </a:spcAft>
              <a:buNone/>
            </a:pPr>
            <a:endParaRPr lang="pl-PL" sz="2000" kern="150" dirty="0" smtClean="0">
              <a:solidFill>
                <a:srgbClr val="000000"/>
              </a:solidFill>
              <a:ea typeface="SimSun"/>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a:t>
            </a:fld>
            <a:endParaRPr lang="pl-PL" altLang="pl-PL"/>
          </a:p>
        </p:txBody>
      </p:sp>
      <p:sp>
        <p:nvSpPr>
          <p:cNvPr id="2" name="Prostokąt 1"/>
          <p:cNvSpPr/>
          <p:nvPr/>
        </p:nvSpPr>
        <p:spPr>
          <a:xfrm>
            <a:off x="5029200" y="1989246"/>
            <a:ext cx="3312368" cy="4611519"/>
          </a:xfrm>
          <a:prstGeom prst="rect">
            <a:avLst/>
          </a:prstGeom>
        </p:spPr>
        <p:txBody>
          <a:bodyPr wrap="square">
            <a:spAutoFit/>
          </a:bodyPr>
          <a:lstStyle/>
          <a:p>
            <a:pPr marL="457200" indent="-457200" algn="just">
              <a:lnSpc>
                <a:spcPct val="150000"/>
              </a:lnSpc>
              <a:buFont typeface="+mj-lt"/>
              <a:buAutoNum type="arabicPeriod" startAt="12"/>
            </a:pPr>
            <a:r>
              <a:rPr lang="pl-PL" dirty="0"/>
              <a:t>Walim</a:t>
            </a:r>
          </a:p>
          <a:p>
            <a:pPr marL="457200" indent="-457200" algn="just">
              <a:lnSpc>
                <a:spcPct val="150000"/>
              </a:lnSpc>
              <a:buFont typeface="+mj-lt"/>
              <a:buAutoNum type="arabicPeriod" startAt="12"/>
            </a:pPr>
            <a:r>
              <a:rPr lang="pl-PL" dirty="0"/>
              <a:t>Wałbrzych</a:t>
            </a:r>
          </a:p>
          <a:p>
            <a:pPr marL="457200" indent="-457200" algn="just">
              <a:lnSpc>
                <a:spcPct val="150000"/>
              </a:lnSpc>
              <a:buFont typeface="+mj-lt"/>
              <a:buAutoNum type="arabicPeriod" startAt="12"/>
            </a:pPr>
            <a:r>
              <a:rPr lang="pl-PL" dirty="0"/>
              <a:t>Jedlina-Zdrój</a:t>
            </a:r>
          </a:p>
          <a:p>
            <a:pPr marL="457200" indent="-457200" algn="just">
              <a:lnSpc>
                <a:spcPct val="150000"/>
              </a:lnSpc>
              <a:buFont typeface="+mj-lt"/>
              <a:buAutoNum type="arabicPeriod" startAt="12"/>
            </a:pPr>
            <a:r>
              <a:rPr lang="pl-PL" dirty="0"/>
              <a:t>Stare Bogaczowice</a:t>
            </a:r>
          </a:p>
          <a:p>
            <a:pPr marL="457200" indent="-457200" algn="just">
              <a:lnSpc>
                <a:spcPct val="150000"/>
              </a:lnSpc>
              <a:buFont typeface="+mj-lt"/>
              <a:buAutoNum type="arabicPeriod" startAt="12"/>
            </a:pPr>
            <a:r>
              <a:rPr lang="pl-PL" dirty="0"/>
              <a:t>Świdnica – miasto</a:t>
            </a:r>
          </a:p>
          <a:p>
            <a:pPr marL="457200" indent="-457200" algn="just">
              <a:lnSpc>
                <a:spcPct val="150000"/>
              </a:lnSpc>
              <a:buFont typeface="+mj-lt"/>
              <a:buAutoNum type="arabicPeriod" startAt="12"/>
            </a:pPr>
            <a:r>
              <a:rPr lang="pl-PL" dirty="0"/>
              <a:t>Jaworzyna Śląska</a:t>
            </a:r>
          </a:p>
          <a:p>
            <a:pPr marL="457200" indent="-457200" algn="just">
              <a:lnSpc>
                <a:spcPct val="150000"/>
              </a:lnSpc>
              <a:buFont typeface="+mj-lt"/>
              <a:buAutoNum type="arabicPeriod" startAt="12"/>
            </a:pPr>
            <a:r>
              <a:rPr lang="pl-PL" dirty="0"/>
              <a:t>Strzegom</a:t>
            </a:r>
          </a:p>
          <a:p>
            <a:pPr marL="457200" indent="-457200" algn="just">
              <a:lnSpc>
                <a:spcPct val="150000"/>
              </a:lnSpc>
              <a:buFont typeface="+mj-lt"/>
              <a:buAutoNum type="arabicPeriod" startAt="12"/>
            </a:pPr>
            <a:r>
              <a:rPr lang="pl-PL" dirty="0"/>
              <a:t>Żarów</a:t>
            </a:r>
          </a:p>
          <a:p>
            <a:pPr marL="457200" indent="-457200" algn="just">
              <a:lnSpc>
                <a:spcPct val="150000"/>
              </a:lnSpc>
              <a:buFont typeface="+mj-lt"/>
              <a:buAutoNum type="arabicPeriod" startAt="12"/>
            </a:pPr>
            <a:r>
              <a:rPr lang="pl-PL" dirty="0"/>
              <a:t>Dobromierz</a:t>
            </a:r>
          </a:p>
          <a:p>
            <a:pPr marL="457200" indent="-457200" algn="just">
              <a:lnSpc>
                <a:spcPct val="150000"/>
              </a:lnSpc>
              <a:buFont typeface="+mj-lt"/>
              <a:buAutoNum type="arabicPeriod" startAt="12"/>
            </a:pPr>
            <a:r>
              <a:rPr lang="pl-PL" dirty="0"/>
              <a:t>Marcinowice</a:t>
            </a:r>
          </a:p>
          <a:p>
            <a:pPr marL="457200" indent="-457200" algn="just">
              <a:lnSpc>
                <a:spcPct val="150000"/>
              </a:lnSpc>
              <a:buFont typeface="+mj-lt"/>
              <a:buAutoNum type="arabicPeriod" startAt="12"/>
            </a:pPr>
            <a:r>
              <a:rPr lang="pl-PL" dirty="0"/>
              <a:t>Świdnica – gmina wiejska</a:t>
            </a:r>
          </a:p>
        </p:txBody>
      </p:sp>
      <p:sp>
        <p:nvSpPr>
          <p:cNvPr id="5" name="Prostokąt 4"/>
          <p:cNvSpPr/>
          <p:nvPr/>
        </p:nvSpPr>
        <p:spPr>
          <a:xfrm>
            <a:off x="427233" y="2018833"/>
            <a:ext cx="4572000" cy="4611519"/>
          </a:xfrm>
          <a:prstGeom prst="rect">
            <a:avLst/>
          </a:prstGeom>
        </p:spPr>
        <p:txBody>
          <a:bodyPr>
            <a:spAutoFit/>
          </a:bodyPr>
          <a:lstStyle/>
          <a:p>
            <a:pPr marL="514350" indent="-514350" algn="just">
              <a:lnSpc>
                <a:spcPct val="150000"/>
              </a:lnSpc>
              <a:buAutoNum type="arabicPeriod"/>
            </a:pPr>
            <a:r>
              <a:rPr lang="pl-PL" dirty="0"/>
              <a:t>Kamienna Góra – miasto</a:t>
            </a:r>
          </a:p>
          <a:p>
            <a:pPr marL="514350" indent="-514350" algn="just">
              <a:lnSpc>
                <a:spcPct val="150000"/>
              </a:lnSpc>
              <a:buAutoNum type="arabicPeriod"/>
            </a:pPr>
            <a:r>
              <a:rPr lang="pl-PL" dirty="0"/>
              <a:t>Kamienna Góra – gmina wiejska</a:t>
            </a:r>
          </a:p>
          <a:p>
            <a:pPr marL="514350" indent="-514350" algn="just">
              <a:lnSpc>
                <a:spcPct val="150000"/>
              </a:lnSpc>
              <a:buAutoNum type="arabicPeriod"/>
            </a:pPr>
            <a:r>
              <a:rPr lang="pl-PL" dirty="0"/>
              <a:t>Lubawka</a:t>
            </a:r>
          </a:p>
          <a:p>
            <a:pPr marL="514350" indent="-514350" algn="just">
              <a:lnSpc>
                <a:spcPct val="150000"/>
              </a:lnSpc>
              <a:buAutoNum type="arabicPeriod"/>
            </a:pPr>
            <a:r>
              <a:rPr lang="pl-PL" dirty="0"/>
              <a:t>Nowa Ruda – miasto</a:t>
            </a:r>
          </a:p>
          <a:p>
            <a:pPr marL="514350" indent="-514350" algn="just">
              <a:lnSpc>
                <a:spcPct val="150000"/>
              </a:lnSpc>
              <a:buAutoNum type="arabicPeriod"/>
            </a:pPr>
            <a:r>
              <a:rPr lang="pl-PL" dirty="0"/>
              <a:t>Nowa Ruda – gmina wiejska</a:t>
            </a:r>
          </a:p>
          <a:p>
            <a:pPr marL="514350" indent="-514350" algn="just">
              <a:lnSpc>
                <a:spcPct val="150000"/>
              </a:lnSpc>
              <a:buAutoNum type="arabicPeriod"/>
            </a:pPr>
            <a:r>
              <a:rPr lang="pl-PL" dirty="0"/>
              <a:t>Świebodzice</a:t>
            </a:r>
          </a:p>
          <a:p>
            <a:pPr marL="514350" indent="-514350" algn="just">
              <a:lnSpc>
                <a:spcPct val="150000"/>
              </a:lnSpc>
              <a:buAutoNum type="arabicPeriod"/>
            </a:pPr>
            <a:r>
              <a:rPr lang="pl-PL" dirty="0"/>
              <a:t>Boguszów-Gorce</a:t>
            </a:r>
          </a:p>
          <a:p>
            <a:pPr marL="514350" indent="-514350" algn="just">
              <a:lnSpc>
                <a:spcPct val="150000"/>
              </a:lnSpc>
              <a:buAutoNum type="arabicPeriod"/>
            </a:pPr>
            <a:r>
              <a:rPr lang="pl-PL" dirty="0"/>
              <a:t>Szczawno-Zdrój</a:t>
            </a:r>
          </a:p>
          <a:p>
            <a:pPr marL="514350" indent="-514350" algn="just">
              <a:lnSpc>
                <a:spcPct val="150000"/>
              </a:lnSpc>
              <a:buAutoNum type="arabicPeriod"/>
            </a:pPr>
            <a:r>
              <a:rPr lang="pl-PL" dirty="0"/>
              <a:t>Czarny Bór</a:t>
            </a:r>
          </a:p>
          <a:p>
            <a:pPr marL="514350" indent="-514350" algn="just">
              <a:lnSpc>
                <a:spcPct val="150000"/>
              </a:lnSpc>
              <a:buAutoNum type="arabicPeriod"/>
            </a:pPr>
            <a:r>
              <a:rPr lang="pl-PL" dirty="0"/>
              <a:t>Głuszyca</a:t>
            </a:r>
          </a:p>
          <a:p>
            <a:pPr marL="514350" indent="-514350" algn="just">
              <a:lnSpc>
                <a:spcPct val="150000"/>
              </a:lnSpc>
              <a:buAutoNum type="arabicPeriod"/>
            </a:pPr>
            <a:r>
              <a:rPr lang="pl-PL" dirty="0"/>
              <a:t>Mieroszów</a:t>
            </a:r>
          </a:p>
        </p:txBody>
      </p:sp>
    </p:spTree>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lnSpc>
                <a:spcPct val="115000"/>
              </a:lnSpc>
              <a:spcAft>
                <a:spcPts val="600"/>
              </a:spcAft>
              <a:buNone/>
            </a:pPr>
            <a:endParaRPr lang="pl-PL" sz="2000" b="1" kern="150" dirty="0" smtClean="0">
              <a:solidFill>
                <a:srgbClr val="000000"/>
              </a:solidFill>
              <a:ea typeface="SimSun"/>
              <a:cs typeface="Calibri"/>
            </a:endParaRPr>
          </a:p>
          <a:p>
            <a:pPr marL="0" lvl="0" indent="0" algn="just">
              <a:lnSpc>
                <a:spcPct val="115000"/>
              </a:lnSpc>
              <a:spcAft>
                <a:spcPts val="600"/>
              </a:spcAft>
              <a:buNone/>
            </a:pPr>
            <a:r>
              <a:rPr lang="pl-PL" sz="2000" b="1" kern="150" dirty="0">
                <a:solidFill>
                  <a:srgbClr val="000000"/>
                </a:solidFill>
                <a:ea typeface="SimSun"/>
                <a:cs typeface="Calibri"/>
              </a:rPr>
              <a:t>W</a:t>
            </a:r>
            <a:r>
              <a:rPr lang="pl-PL" sz="2000" b="1" kern="150" dirty="0" smtClean="0">
                <a:solidFill>
                  <a:srgbClr val="000000"/>
                </a:solidFill>
                <a:ea typeface="SimSun"/>
                <a:cs typeface="Calibri"/>
              </a:rPr>
              <a:t>arunki </a:t>
            </a:r>
            <a:r>
              <a:rPr lang="pl-PL" sz="2000" b="1" kern="150" dirty="0">
                <a:solidFill>
                  <a:srgbClr val="000000"/>
                </a:solidFill>
                <a:ea typeface="SimSun"/>
                <a:cs typeface="Calibri"/>
              </a:rPr>
              <a:t>oraz preferencje (punktowane) w zakresie wyboru projektów szczegółowo określają </a:t>
            </a:r>
            <a:r>
              <a:rPr lang="pl-PL" sz="2000" b="1" i="1" kern="150" dirty="0">
                <a:solidFill>
                  <a:prstClr val="black"/>
                </a:solidFill>
                <a:ea typeface="SimSun"/>
                <a:cs typeface="Tahoma"/>
              </a:rPr>
              <a:t>„Kryteria wyboru projektów w ramach RPO WD 2014-2020”</a:t>
            </a:r>
            <a:r>
              <a:rPr lang="pl-PL" sz="2000" b="1" kern="150" dirty="0">
                <a:solidFill>
                  <a:prstClr val="black"/>
                </a:solidFill>
                <a:ea typeface="SimSun"/>
                <a:cs typeface="Tahoma"/>
              </a:rPr>
              <a:t>, zatwierdzone Uchwałą nr 42/16 z dnia 8 września 2016 r. Komitetu Monitorującego RPO WD </a:t>
            </a:r>
            <a:r>
              <a:rPr lang="pl-PL" sz="2000" b="1" kern="150" dirty="0" smtClean="0">
                <a:solidFill>
                  <a:prstClr val="black"/>
                </a:solidFill>
                <a:ea typeface="SimSun"/>
                <a:cs typeface="Tahoma"/>
              </a:rPr>
              <a:t>2014-2020</a:t>
            </a:r>
            <a:r>
              <a:rPr lang="pl-PL" sz="2000" b="1" kern="150" dirty="0">
                <a:solidFill>
                  <a:prstClr val="black"/>
                </a:solidFill>
                <a:ea typeface="SimSun"/>
                <a:cs typeface="Tahoma"/>
              </a:rPr>
              <a:t> </a:t>
            </a:r>
            <a:r>
              <a:rPr lang="pl-PL" sz="2000" b="1" kern="150" dirty="0" smtClean="0">
                <a:solidFill>
                  <a:prstClr val="black"/>
                </a:solidFill>
                <a:ea typeface="SimSun"/>
                <a:cs typeface="Tahoma"/>
              </a:rPr>
              <a:t>(</a:t>
            </a:r>
            <a:r>
              <a:rPr lang="pl-PL" sz="2000" b="1" i="1" kern="150" dirty="0" smtClean="0">
                <a:solidFill>
                  <a:prstClr val="black"/>
                </a:solidFill>
                <a:ea typeface="SimSun"/>
                <a:cs typeface="Tahoma"/>
              </a:rPr>
              <a:t>„</a:t>
            </a:r>
            <a:r>
              <a:rPr lang="pl-PL" sz="2000" b="1" i="1" kern="150" dirty="0">
                <a:solidFill>
                  <a:prstClr val="black"/>
                </a:solidFill>
                <a:ea typeface="SimSun"/>
                <a:cs typeface="Tahoma"/>
              </a:rPr>
              <a:t>Wyciąg z Kryteriów wyboru projektów</a:t>
            </a:r>
            <a:r>
              <a:rPr lang="pl-PL" sz="2000" b="1" kern="150" dirty="0">
                <a:solidFill>
                  <a:prstClr val="black"/>
                </a:solidFill>
                <a:ea typeface="SimSun"/>
                <a:cs typeface="Tahoma"/>
              </a:rPr>
              <a:t>” obowiązujących dla ogłaszanych konkursów stanowi Załącznik nr 1 do niniejszego Regulaminu).  </a:t>
            </a:r>
            <a:endParaRPr lang="pl-PL" sz="2000"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40</a:t>
            </a:fld>
            <a:endParaRPr lang="pl-PL" altLang="pl-PL"/>
          </a:p>
        </p:txBody>
      </p:sp>
    </p:spTree>
    <p:extLst>
      <p:ext uri="{BB962C8B-B14F-4D97-AF65-F5344CB8AC3E}">
        <p14:creationId xmlns:p14="http://schemas.microsoft.com/office/powerpoint/2010/main" val="1862574729"/>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Minimalna </a:t>
            </a:r>
            <a:r>
              <a:rPr lang="pl-PL" sz="2000" b="1" dirty="0">
                <a:solidFill>
                  <a:prstClr val="black"/>
                </a:solidFill>
                <a:cs typeface="Arial" pitchFamily="34" charset="0"/>
              </a:rPr>
              <a:t>całkowita wartość projektu – 50 000,00 </a:t>
            </a:r>
            <a:r>
              <a:rPr lang="pl-PL" sz="2000" b="1" dirty="0" smtClean="0">
                <a:solidFill>
                  <a:prstClr val="black"/>
                </a:solidFill>
                <a:cs typeface="Arial" pitchFamily="34" charset="0"/>
              </a:rPr>
              <a:t>zł </a:t>
            </a:r>
            <a:r>
              <a:rPr lang="pl-PL" sz="2000" b="1" dirty="0"/>
              <a:t>(wydatki całkowite</a:t>
            </a:r>
            <a:r>
              <a:rPr lang="pl-PL" sz="2000" b="1" dirty="0" smtClean="0"/>
              <a:t>)</a:t>
            </a:r>
            <a:r>
              <a:rPr lang="pl-PL" sz="2000" b="1" dirty="0" smtClean="0">
                <a:solidFill>
                  <a:prstClr val="black"/>
                </a:solidFill>
                <a:cs typeface="Arial" pitchFamily="34" charset="0"/>
              </a:rPr>
              <a:t> </a:t>
            </a:r>
            <a:endParaRPr lang="pl-PL" sz="2000" b="1" dirty="0">
              <a:solidFill>
                <a:prstClr val="black"/>
              </a:solidFill>
              <a:cs typeface="Arial" pitchFamily="34" charset="0"/>
            </a:endParaRPr>
          </a:p>
          <a:p>
            <a:pPr marL="0" lvl="0" indent="0" algn="just">
              <a:spcBef>
                <a:spcPct val="0"/>
              </a:spcBef>
              <a:buNone/>
            </a:pPr>
            <a:endParaRPr lang="pl-PL" sz="2000" b="1" dirty="0">
              <a:solidFill>
                <a:prstClr val="black"/>
              </a:solidFill>
            </a:endParaRPr>
          </a:p>
          <a:p>
            <a:pPr marL="0" lvl="0" indent="0" algn="just">
              <a:spcBef>
                <a:spcPct val="0"/>
              </a:spcBef>
              <a:buNone/>
            </a:pPr>
            <a:endParaRPr lang="pl-PL" sz="2000" b="1" dirty="0" smtClean="0">
              <a:solidFill>
                <a:prstClr val="black"/>
              </a:solidFill>
              <a:cs typeface="Arial" pitchFamily="34" charset="0"/>
            </a:endParaRPr>
          </a:p>
          <a:p>
            <a:pPr marL="0" lvl="0" indent="0" algn="just">
              <a:spcBef>
                <a:spcPct val="0"/>
              </a:spcBef>
              <a:buNone/>
            </a:pPr>
            <a:endParaRPr lang="pl-PL" sz="2000" b="1" dirty="0">
              <a:solidFill>
                <a:prstClr val="black"/>
              </a:solidFill>
              <a:cs typeface="Arial" pitchFamily="34" charset="0"/>
            </a:endParaRPr>
          </a:p>
          <a:p>
            <a:pPr marL="0" lvl="0" indent="0" algn="just">
              <a:spcBef>
                <a:spcPct val="0"/>
              </a:spcBef>
              <a:buNone/>
            </a:pPr>
            <a:r>
              <a:rPr lang="pl-PL" sz="2000" b="1" dirty="0" smtClean="0">
                <a:solidFill>
                  <a:prstClr val="black"/>
                </a:solidFill>
                <a:cs typeface="Arial" pitchFamily="34" charset="0"/>
              </a:rPr>
              <a:t>Maksymalna </a:t>
            </a:r>
            <a:r>
              <a:rPr lang="pl-PL" sz="2000" b="1" dirty="0">
                <a:solidFill>
                  <a:prstClr val="black"/>
                </a:solidFill>
                <a:cs typeface="Arial" pitchFamily="34" charset="0"/>
              </a:rPr>
              <a:t>wartość wydatków kwalifikowalnych projektu</a:t>
            </a:r>
            <a:r>
              <a:rPr lang="pl-PL" sz="2000" b="1" dirty="0">
                <a:solidFill>
                  <a:prstClr val="black"/>
                </a:solidFill>
              </a:rPr>
              <a:t> – </a:t>
            </a:r>
            <a:r>
              <a:rPr lang="pl-PL" sz="2000" b="1" dirty="0" smtClean="0">
                <a:solidFill>
                  <a:prstClr val="black"/>
                </a:solidFill>
              </a:rPr>
              <a:t>nie </a:t>
            </a:r>
            <a:r>
              <a:rPr lang="pl-PL" sz="2000" b="1" dirty="0">
                <a:solidFill>
                  <a:prstClr val="black"/>
                </a:solidFill>
              </a:rPr>
              <a:t>dotyczy</a:t>
            </a:r>
          </a:p>
          <a:p>
            <a:pPr marL="0" lvl="0" indent="0" algn="just">
              <a:spcBef>
                <a:spcPct val="0"/>
              </a:spcBef>
              <a:buNone/>
            </a:pPr>
            <a:endParaRPr lang="pl-PL" sz="2000" b="1" dirty="0">
              <a:solidFill>
                <a:prstClr val="black"/>
              </a:solidFill>
            </a:endParaRPr>
          </a:p>
          <a:p>
            <a:pPr marL="285750" lvl="0" indent="-285750" algn="just">
              <a:spcBef>
                <a:spcPct val="0"/>
              </a:spcBef>
              <a:spcAft>
                <a:spcPts val="0"/>
              </a:spcAft>
              <a:buNone/>
            </a:pPr>
            <a:endParaRPr lang="pl-PL" sz="2000" dirty="0">
              <a:solidFill>
                <a:srgbClr val="000000"/>
              </a:solidFill>
              <a:ea typeface="Calibri"/>
              <a:cs typeface="Calibri"/>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41</a:t>
            </a:fld>
            <a:endParaRPr lang="pl-PL" altLang="pl-PL"/>
          </a:p>
        </p:txBody>
      </p:sp>
    </p:spTree>
    <p:extLst>
      <p:ext uri="{BB962C8B-B14F-4D97-AF65-F5344CB8AC3E}">
        <p14:creationId xmlns:p14="http://schemas.microsoft.com/office/powerpoint/2010/main" val="331731142"/>
      </p:ext>
    </p:extLst>
  </p:cSld>
  <p:clrMapOvr>
    <a:masterClrMapping/>
  </p:clrMapOvr>
  <p:transition spd="med">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949280"/>
          </a:xfrm>
        </p:spPr>
        <p:txBody>
          <a:bodyPr/>
          <a:lstStyle/>
          <a:p>
            <a:pPr marL="0" indent="0" algn="just">
              <a:lnSpc>
                <a:spcPct val="115000"/>
              </a:lnSpc>
              <a:spcBef>
                <a:spcPts val="600"/>
              </a:spcBef>
              <a:spcAft>
                <a:spcPts val="0"/>
              </a:spcAft>
              <a:buNone/>
            </a:pPr>
            <a:r>
              <a:rPr lang="pl-PL" sz="1900" b="1" kern="150" dirty="0" smtClean="0">
                <a:ea typeface="Droid Sans Fallback"/>
                <a:cs typeface="Calibri"/>
              </a:rPr>
              <a:t>Maksymalny poziom </a:t>
            </a:r>
            <a:r>
              <a:rPr lang="pl-PL" sz="1900" b="1" kern="150" dirty="0">
                <a:ea typeface="Droid Sans Fallback"/>
                <a:cs typeface="Calibri"/>
              </a:rPr>
              <a:t>dofinansowania UE </a:t>
            </a:r>
            <a:r>
              <a:rPr lang="pl-PL" sz="1900" kern="150" dirty="0">
                <a:ea typeface="Droid Sans Fallback"/>
                <a:cs typeface="Calibri"/>
              </a:rPr>
              <a:t>na poziomie projektu wynosi: </a:t>
            </a:r>
            <a:endParaRPr lang="pl-PL" sz="1900" kern="150" dirty="0">
              <a:solidFill>
                <a:srgbClr val="000000"/>
              </a:solidFill>
              <a:ea typeface="SimSun"/>
            </a:endParaRP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nieobjętego pomocą publiczną – maksymalnie 85% kosztów kwalifikowalnych;</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objętego pomocą </a:t>
            </a:r>
            <a:r>
              <a:rPr lang="pl-PL" sz="1900" i="1" kern="150" dirty="0">
                <a:solidFill>
                  <a:srgbClr val="000000"/>
                </a:solidFill>
                <a:ea typeface="SimSun"/>
              </a:rPr>
              <a:t>de </a:t>
            </a:r>
            <a:r>
              <a:rPr lang="pl-PL" sz="1900" i="1" kern="150" dirty="0" err="1">
                <a:solidFill>
                  <a:srgbClr val="000000"/>
                </a:solidFill>
                <a:ea typeface="SimSun"/>
              </a:rPr>
              <a:t>minimis</a:t>
            </a:r>
            <a:r>
              <a:rPr lang="pl-PL" sz="1900" kern="150" dirty="0">
                <a:solidFill>
                  <a:srgbClr val="000000"/>
                </a:solidFill>
                <a:ea typeface="SimSun"/>
              </a:rPr>
              <a:t>, maksymalny poziom dofinansowania wyniesie 85% ale nie więcej niż równowartość 200 000 euro dla podmiotu na 3 lata podatkowe;</a:t>
            </a:r>
          </a:p>
          <a:p>
            <a:pPr lvl="0" algn="just" fontAlgn="auto">
              <a:spcBef>
                <a:spcPts val="300"/>
              </a:spcBef>
              <a:spcAft>
                <a:spcPts val="0"/>
              </a:spcAft>
              <a:buFont typeface="+mj-lt"/>
              <a:buAutoNum type="arabicPeriod"/>
              <a:tabLst>
                <a:tab pos="20955" algn="l"/>
              </a:tabLst>
            </a:pPr>
            <a:r>
              <a:rPr lang="pl-PL" sz="1900" kern="150" dirty="0">
                <a:solidFill>
                  <a:srgbClr val="000000"/>
                </a:solidFill>
                <a:ea typeface="SimSun"/>
              </a:rPr>
              <a:t> w przypadku projektu generującego dochód, dla którego dokonano wyliczenia luki finansowej – zgodnie z wyliczeniem,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w przypadku projektu częściowo objętego pomocą publiczną, w części nie objętej tą pomocą, jeśli dla tej części dokonano wyliczenia luki finansowej – zgodnie z wyliczeniem ale nie więcej niż 85%, dla części objętej pomocą publiczną – w wysokości wynikającej z reguł pomocy publicznej ale nie więcej niż 85%;</a:t>
            </a:r>
          </a:p>
          <a:p>
            <a:pPr lvl="0" algn="just" fontAlgn="auto">
              <a:spcBef>
                <a:spcPts val="300"/>
              </a:spcBef>
              <a:spcAft>
                <a:spcPts val="0"/>
              </a:spcAft>
              <a:buFont typeface="+mj-lt"/>
              <a:buAutoNum type="arabicPeriod"/>
            </a:pPr>
            <a:r>
              <a:rPr lang="pl-PL" sz="1900" kern="150" dirty="0">
                <a:solidFill>
                  <a:srgbClr val="000000"/>
                </a:solidFill>
                <a:ea typeface="SimSun"/>
              </a:rPr>
              <a:t>dla projektu generującego dochód, w którym występuje pomoc publiczna nie wymieniona w art. 61 ust. 8 rozporządzenia ogólnego, wartość dofinansowania wyliczona za pomocą luki finansowej nie może przekroczyć poziomu wynikającego z zasad pomocy publicznej i nie więcej niż 85%.</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42</a:t>
            </a:fld>
            <a:endParaRPr lang="pl-PL" altLang="pl-PL"/>
          </a:p>
        </p:txBody>
      </p:sp>
    </p:spTree>
    <p:extLst>
      <p:ext uri="{BB962C8B-B14F-4D97-AF65-F5344CB8AC3E}">
        <p14:creationId xmlns:p14="http://schemas.microsoft.com/office/powerpoint/2010/main" val="50079441"/>
      </p:ext>
    </p:extLst>
  </p:cSld>
  <p:clrMapOvr>
    <a:masterClrMapping/>
  </p:clrMapOvr>
  <p:transition spd="med">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80728"/>
            <a:ext cx="8229600" cy="5688632"/>
          </a:xfrm>
        </p:spPr>
        <p:txBody>
          <a:bodyPr/>
          <a:lstStyle/>
          <a:p>
            <a:pPr marL="0" indent="0" algn="just">
              <a:spcBef>
                <a:spcPts val="1200"/>
              </a:spcBef>
              <a:spcAft>
                <a:spcPts val="1000"/>
              </a:spcAft>
              <a:buNone/>
            </a:pPr>
            <a:endParaRPr lang="pl-PL" sz="2000" kern="150" dirty="0" smtClean="0">
              <a:ea typeface="Droid Sans Fallback"/>
              <a:cs typeface="Calibri"/>
            </a:endParaRPr>
          </a:p>
          <a:p>
            <a:pPr marL="0" indent="0" algn="just">
              <a:spcBef>
                <a:spcPts val="1200"/>
              </a:spcBef>
              <a:spcAft>
                <a:spcPts val="1000"/>
              </a:spcAft>
              <a:buNone/>
            </a:pPr>
            <a:r>
              <a:rPr lang="pl-PL" sz="2000" kern="150" dirty="0" smtClean="0">
                <a:ea typeface="Droid Sans Fallback"/>
                <a:cs typeface="Calibri"/>
              </a:rPr>
              <a:t>W </a:t>
            </a:r>
            <a:r>
              <a:rPr lang="pl-PL" sz="2000" kern="150" dirty="0">
                <a:ea typeface="Droid Sans Fallback"/>
                <a:cs typeface="Calibri"/>
              </a:rPr>
              <a:t>przypadku projektów częściowo objętych pomocą publiczną powyższe zasady stosuje się do każdej z części, co oznacza, że poziom dofinansowania projektu określa się oddzielnie dla każdej części. W takim przypadku łączny poziom maksymalnego dofinansowania w projekcie może być wyższy niż wynikający z reguł pomocy publicznej (ale nie więcej niż 85</a:t>
            </a:r>
            <a:r>
              <a:rPr lang="pl-PL" sz="2000" kern="150" dirty="0" smtClean="0">
                <a:ea typeface="Droid Sans Fallback"/>
                <a:cs typeface="Calibri"/>
              </a:rPr>
              <a:t>%).</a:t>
            </a:r>
          </a:p>
          <a:p>
            <a:pPr marL="0" indent="0" algn="just">
              <a:spcBef>
                <a:spcPts val="1200"/>
              </a:spcBef>
              <a:spcAft>
                <a:spcPts val="1000"/>
              </a:spcAft>
              <a:buNone/>
            </a:pPr>
            <a:endParaRPr lang="pl-PL" sz="2000" kern="150" dirty="0" smtClean="0">
              <a:ea typeface="Droid Sans Fallback"/>
              <a:cs typeface="Calibri"/>
            </a:endParaRPr>
          </a:p>
          <a:p>
            <a:pPr marL="0" indent="0" algn="just">
              <a:buNone/>
            </a:pPr>
            <a:r>
              <a:rPr lang="pl-PL" sz="2000" dirty="0" smtClean="0">
                <a:ea typeface="SimSun"/>
              </a:rPr>
              <a:t>Na </a:t>
            </a:r>
            <a:r>
              <a:rPr lang="pl-PL" sz="2000" dirty="0">
                <a:ea typeface="SimSun"/>
              </a:rPr>
              <a:t>podstawie zapisów Kontraktu Terytorialnego, </a:t>
            </a:r>
            <a:r>
              <a:rPr lang="pl-PL" sz="2000" b="1" dirty="0">
                <a:ea typeface="SimSun"/>
              </a:rPr>
              <a:t>projekty rewitalizacyjne </a:t>
            </a:r>
            <a:r>
              <a:rPr lang="pl-PL" sz="2000" dirty="0">
                <a:ea typeface="SimSun"/>
              </a:rPr>
              <a:t>(ujęte </a:t>
            </a:r>
            <a:r>
              <a:rPr lang="pl-PL" sz="2000" dirty="0">
                <a:ea typeface="SimSun"/>
                <a:cs typeface="Tahoma"/>
              </a:rPr>
              <a:t>na dzień składania wniosku o dofinansowanie</a:t>
            </a:r>
            <a:r>
              <a:rPr lang="pl-PL" sz="2000" dirty="0">
                <a:ea typeface="SimSun"/>
              </a:rPr>
              <a:t> </a:t>
            </a:r>
            <a:r>
              <a:rPr lang="pl-PL" sz="2000" dirty="0">
                <a:ea typeface="SimSun"/>
                <a:cs typeface="Tahoma"/>
              </a:rPr>
              <a:t>w obowiązującym programie rewitalizacji znajdującym się w prowadzonym przez IZ RPO WD wykazie pozytywnie zweryfikowanych programów rewitalizacji</a:t>
            </a:r>
            <a:r>
              <a:rPr lang="pl-PL" sz="2000" dirty="0">
                <a:ea typeface="SimSun"/>
              </a:rPr>
              <a:t>) </a:t>
            </a:r>
            <a:r>
              <a:rPr lang="pl-PL" sz="2000" b="1" dirty="0">
                <a:ea typeface="SimSun"/>
              </a:rPr>
              <a:t>mogą otrzymać dodatkowy wkład z Budżetu Państwa</a:t>
            </a:r>
            <a:r>
              <a:rPr lang="pl-PL" sz="2000" dirty="0">
                <a:ea typeface="SimSun"/>
              </a:rPr>
              <a:t> tytułem uzupełnienia wkładu krajowego, za wyjątkiem projektów objętych regułami pomocy publicznej lub projektów generujących dochód w rozumieniu art. 61 rozporządzenia nr 1303/2013. Decyzja o wkładzie z Budżetu Państwa zostanie podjęta na etapie rozstrzygnięcia konkursu.</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43</a:t>
            </a:fld>
            <a:endParaRPr lang="pl-PL" altLang="pl-PL"/>
          </a:p>
        </p:txBody>
      </p:sp>
    </p:spTree>
    <p:extLst>
      <p:ext uri="{BB962C8B-B14F-4D97-AF65-F5344CB8AC3E}">
        <p14:creationId xmlns:p14="http://schemas.microsoft.com/office/powerpoint/2010/main" val="3233623252"/>
      </p:ext>
    </p:extLst>
  </p:cSld>
  <p:clrMapOvr>
    <a:masterClrMapping/>
  </p:clrMapOvr>
  <p:transition spd="med">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spcBef>
                <a:spcPts val="600"/>
              </a:spcBef>
              <a:spcAft>
                <a:spcPts val="600"/>
              </a:spcAft>
              <a:buNone/>
            </a:pPr>
            <a:endParaRPr lang="pl-PL" sz="2000" b="1" kern="150" dirty="0" smtClean="0">
              <a:solidFill>
                <a:srgbClr val="000000"/>
              </a:solidFill>
              <a:ea typeface="SimSun"/>
            </a:endParaRPr>
          </a:p>
          <a:p>
            <a:pPr marL="0" indent="0" algn="just">
              <a:spcBef>
                <a:spcPts val="600"/>
              </a:spcBef>
              <a:spcAft>
                <a:spcPts val="600"/>
              </a:spcAft>
              <a:buNone/>
            </a:pPr>
            <a:r>
              <a:rPr lang="pl-PL" sz="2000" b="1" kern="150" dirty="0" smtClean="0">
                <a:solidFill>
                  <a:srgbClr val="000000"/>
                </a:solidFill>
                <a:ea typeface="SimSun"/>
              </a:rPr>
              <a:t>Minimalny </a:t>
            </a:r>
            <a:r>
              <a:rPr lang="pl-PL" sz="2000" b="1" kern="150" dirty="0">
                <a:solidFill>
                  <a:srgbClr val="000000"/>
                </a:solidFill>
                <a:ea typeface="SimSun"/>
              </a:rPr>
              <a:t>wkład własny Beneficjenta na poziomie projektu wynosi 15% </a:t>
            </a:r>
            <a:r>
              <a:rPr lang="pl-PL" sz="2000" kern="150" dirty="0">
                <a:solidFill>
                  <a:srgbClr val="000000"/>
                </a:solidFill>
                <a:ea typeface="SimSun"/>
              </a:rPr>
              <a:t>– przypadku projektów </a:t>
            </a:r>
            <a:r>
              <a:rPr lang="pl-PL" sz="2000" b="1" kern="150" dirty="0">
                <a:solidFill>
                  <a:srgbClr val="000000"/>
                </a:solidFill>
                <a:ea typeface="SimSun"/>
              </a:rPr>
              <a:t>nieobjętych pomocą publiczną albo objętych pomocą </a:t>
            </a:r>
            <a:r>
              <a:rPr lang="pl-PL" sz="2000" b="1" i="1" kern="150" dirty="0">
                <a:solidFill>
                  <a:srgbClr val="000000"/>
                </a:solidFill>
                <a:ea typeface="SimSun"/>
              </a:rPr>
              <a:t>de </a:t>
            </a:r>
            <a:r>
              <a:rPr lang="pl-PL" sz="2000" b="1" i="1" kern="150" dirty="0" err="1">
                <a:solidFill>
                  <a:srgbClr val="000000"/>
                </a:solidFill>
                <a:ea typeface="SimSun"/>
              </a:rPr>
              <a:t>minimis</a:t>
            </a:r>
            <a:r>
              <a:rPr lang="pl-PL" sz="2000" kern="150" dirty="0">
                <a:solidFill>
                  <a:srgbClr val="000000"/>
                </a:solidFill>
                <a:ea typeface="SimSun"/>
              </a:rPr>
              <a:t>.</a:t>
            </a:r>
          </a:p>
          <a:p>
            <a:pPr marL="0" indent="0">
              <a:buNone/>
            </a:pPr>
            <a:endParaRPr lang="pl-PL" sz="2000" dirty="0" smtClean="0">
              <a:ea typeface="SimSun"/>
              <a:cs typeface="Tahoma"/>
            </a:endParaRPr>
          </a:p>
          <a:p>
            <a:pPr marL="0" indent="0" algn="just">
              <a:buNone/>
            </a:pPr>
            <a:r>
              <a:rPr lang="pl-PL" sz="2000" b="1" dirty="0" smtClean="0">
                <a:ea typeface="SimSun"/>
                <a:cs typeface="Tahoma"/>
              </a:rPr>
              <a:t>W </a:t>
            </a:r>
            <a:r>
              <a:rPr lang="pl-PL" sz="2000" b="1" dirty="0">
                <a:ea typeface="SimSun"/>
                <a:cs typeface="Tahoma"/>
              </a:rPr>
              <a:t>przypadku projektów objętych pomocą publiczną: zgodnie z właściwymi przepisami prawa unijnego i krajowego </a:t>
            </a:r>
            <a:r>
              <a:rPr lang="pl-PL" sz="2000" dirty="0">
                <a:ea typeface="SimSun"/>
                <a:cs typeface="Tahoma"/>
              </a:rPr>
              <a:t>dotyczącego zasad udzielania tej pomocy, obowiązującymi w momencie udzielania wsparcia.</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44</a:t>
            </a:fld>
            <a:endParaRPr lang="pl-PL" altLang="pl-PL"/>
          </a:p>
        </p:txBody>
      </p:sp>
    </p:spTree>
    <p:extLst>
      <p:ext uri="{BB962C8B-B14F-4D97-AF65-F5344CB8AC3E}">
        <p14:creationId xmlns:p14="http://schemas.microsoft.com/office/powerpoint/2010/main" val="704498509"/>
      </p:ext>
    </p:extLst>
  </p:cSld>
  <p:clrMapOvr>
    <a:masterClrMapping/>
  </p:clrMapOvr>
  <p:transition spd="med">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smtClean="0"/>
              <a:t>Typy Wnioskodawców</a:t>
            </a:r>
            <a:endParaRPr lang="pl-PL" b="1"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sp>
        <p:nvSpPr>
          <p:cNvPr id="3" name="Prostokąt 2"/>
          <p:cNvSpPr/>
          <p:nvPr/>
        </p:nvSpPr>
        <p:spPr>
          <a:xfrm>
            <a:off x="580457" y="887166"/>
            <a:ext cx="7848872" cy="5339923"/>
          </a:xfrm>
          <a:prstGeom prst="rect">
            <a:avLst/>
          </a:prstGeom>
        </p:spPr>
        <p:txBody>
          <a:bodyPr wrap="square">
            <a:spAutoFit/>
          </a:bodyPr>
          <a:lstStyle/>
          <a:p>
            <a:pPr algn="just">
              <a:lnSpc>
                <a:spcPct val="115000"/>
              </a:lnSpc>
              <a:spcBef>
                <a:spcPts val="600"/>
              </a:spcBef>
              <a:spcAft>
                <a:spcPts val="0"/>
              </a:spcAft>
            </a:pPr>
            <a:r>
              <a:rPr lang="pl-PL" sz="2000" dirty="0" smtClean="0">
                <a:solidFill>
                  <a:srgbClr val="000000"/>
                </a:solidFill>
                <a:latin typeface="+mn-lt"/>
                <a:ea typeface="Calibri"/>
                <a:cs typeface="Calibri"/>
              </a:rPr>
              <a:t>O dofinansowanie w ramach konkursu mogą ubiegać się następujące typy </a:t>
            </a:r>
            <a:r>
              <a:rPr lang="pl-PL" sz="2000" dirty="0" err="1" smtClean="0">
                <a:solidFill>
                  <a:srgbClr val="000000"/>
                </a:solidFill>
                <a:latin typeface="+mn-lt"/>
                <a:ea typeface="Calibri"/>
                <a:cs typeface="Calibri"/>
              </a:rPr>
              <a:t>Wniskodawców</a:t>
            </a:r>
            <a:r>
              <a:rPr lang="pl-PL" sz="2000" dirty="0" smtClean="0">
                <a:solidFill>
                  <a:srgbClr val="000000"/>
                </a:solidFill>
                <a:latin typeface="+mn-lt"/>
                <a:ea typeface="Calibri"/>
                <a:cs typeface="Calibri"/>
              </a:rPr>
              <a:t>/Beneficjentów</a:t>
            </a:r>
          </a:p>
          <a:p>
            <a:pPr marL="342900" indent="-342900" algn="just">
              <a:lnSpc>
                <a:spcPct val="115000"/>
              </a:lnSpc>
              <a:spcBef>
                <a:spcPts val="600"/>
              </a:spcBef>
              <a:spcAft>
                <a:spcPts val="0"/>
              </a:spcAft>
              <a:buFont typeface="Arial" panose="020B0604020202020204" pitchFamily="34" charset="0"/>
              <a:buChar char="•"/>
            </a:pPr>
            <a:r>
              <a:rPr lang="pl-PL" sz="2000" kern="150" dirty="0" smtClean="0">
                <a:latin typeface="+mn-lt"/>
                <a:ea typeface="TTE1ABE920t00"/>
                <a:cs typeface="Arial"/>
              </a:rPr>
              <a:t>jednostki </a:t>
            </a:r>
            <a:r>
              <a:rPr lang="pl-PL" sz="2000" kern="150" dirty="0">
                <a:latin typeface="+mn-lt"/>
                <a:ea typeface="TTE1ABE920t00"/>
                <a:cs typeface="Arial"/>
              </a:rPr>
              <a:t>samorządu terytorialnego (</a:t>
            </a:r>
            <a:r>
              <a:rPr lang="pl-PL" sz="2000" kern="150" dirty="0" err="1">
                <a:latin typeface="+mn-lt"/>
                <a:ea typeface="TTE1ABE920t00"/>
                <a:cs typeface="Arial"/>
              </a:rPr>
              <a:t>jst</a:t>
            </a:r>
            <a:r>
              <a:rPr lang="pl-PL" sz="2000" kern="150" dirty="0">
                <a:latin typeface="+mn-lt"/>
                <a:ea typeface="TTE1ABE920t00"/>
                <a:cs typeface="Arial"/>
              </a:rPr>
              <a:t>), ich związki i stowarzyszenia;</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latin typeface="+mn-lt"/>
                <a:ea typeface="TTE1ABE920t00"/>
                <a:cs typeface="Arial"/>
              </a:rPr>
              <a:t>jednostki organizacyjne </a:t>
            </a:r>
            <a:r>
              <a:rPr lang="pl-PL" sz="2000" kern="150" dirty="0" err="1">
                <a:latin typeface="+mn-lt"/>
                <a:ea typeface="TTE1ABE920t00"/>
                <a:cs typeface="Arial"/>
              </a:rPr>
              <a:t>jst</a:t>
            </a:r>
            <a:r>
              <a:rPr lang="pl-PL" sz="2000" kern="150" dirty="0">
                <a:latin typeface="+mn-lt"/>
                <a:ea typeface="TTE1ABE920t00"/>
                <a:cs typeface="Arial"/>
              </a:rPr>
              <a:t>;</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domy pomocy społecznej</a:t>
            </a:r>
            <a:r>
              <a:rPr lang="pl-PL" sz="2000" kern="150" dirty="0" smtClean="0">
                <a:solidFill>
                  <a:srgbClr val="000000"/>
                </a:solidFill>
                <a:latin typeface="+mn-lt"/>
                <a:ea typeface="Times New Roman"/>
                <a:cs typeface="Times New Roman"/>
              </a:rPr>
              <a:t>;</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organizacje pozarządowe;</a:t>
            </a:r>
            <a:endParaRPr lang="pl-PL" sz="2000" kern="150" dirty="0">
              <a:latin typeface="+mn-lt"/>
              <a:ea typeface="Times New Roman"/>
              <a:cs typeface="Times New Roman"/>
            </a:endParaRPr>
          </a:p>
          <a:p>
            <a:pPr marL="342900" lvl="0" indent="-342900" algn="just">
              <a:spcBef>
                <a:spcPts val="0"/>
              </a:spcBef>
              <a:spcAft>
                <a:spcPts val="0"/>
              </a:spcAft>
              <a:buFont typeface="Wingdings"/>
              <a:buChar char=""/>
            </a:pPr>
            <a:r>
              <a:rPr lang="pl-PL" sz="2000" kern="150" dirty="0">
                <a:solidFill>
                  <a:srgbClr val="000000"/>
                </a:solidFill>
                <a:latin typeface="+mn-lt"/>
                <a:ea typeface="Times New Roman"/>
                <a:cs typeface="Times New Roman"/>
              </a:rPr>
              <a:t>kościoły, związki wyznaniowe oraz osoby prawne kościołów i związków wyznaniowych;</a:t>
            </a:r>
            <a:endParaRPr lang="pl-PL" sz="2000" kern="150" dirty="0">
              <a:latin typeface="+mn-lt"/>
              <a:ea typeface="Times New Roman"/>
              <a:cs typeface="Times New Roman"/>
            </a:endParaRPr>
          </a:p>
          <a:p>
            <a:pPr marL="342900" lvl="0" indent="-342900" algn="just">
              <a:spcBef>
                <a:spcPts val="0"/>
              </a:spcBef>
              <a:spcAft>
                <a:spcPts val="600"/>
              </a:spcAft>
              <a:buFont typeface="Wingdings"/>
              <a:buChar char=""/>
            </a:pPr>
            <a:r>
              <a:rPr lang="pl-PL" sz="2000" kern="150" dirty="0">
                <a:solidFill>
                  <a:srgbClr val="000000"/>
                </a:solidFill>
                <a:latin typeface="+mn-lt"/>
                <a:ea typeface="Times New Roman"/>
                <a:cs typeface="Times New Roman"/>
              </a:rPr>
              <a:t>podmioty zajmujące się całodobową/dzienną opieką osób starszych/przewlekle chorych/niepełnosprawnych</a:t>
            </a:r>
            <a:r>
              <a:rPr lang="pl-PL" sz="2000" kern="150" dirty="0" smtClean="0">
                <a:solidFill>
                  <a:srgbClr val="000000"/>
                </a:solidFill>
                <a:latin typeface="+mn-lt"/>
                <a:ea typeface="Times New Roman"/>
                <a:cs typeface="Times New Roman"/>
              </a:rPr>
              <a:t>*.</a:t>
            </a:r>
            <a:endParaRPr lang="pl-PL" sz="2000" kern="150" dirty="0" smtClean="0">
              <a:latin typeface="+mn-lt"/>
              <a:ea typeface="Times New Roman"/>
              <a:cs typeface="Times New Roman"/>
            </a:endParaRPr>
          </a:p>
          <a:p>
            <a:pPr lvl="0" algn="just">
              <a:spcBef>
                <a:spcPts val="0"/>
              </a:spcBef>
              <a:spcAft>
                <a:spcPts val="0"/>
              </a:spcAft>
            </a:pPr>
            <a:r>
              <a:rPr lang="pl-PL" sz="1400" b="1" dirty="0" smtClean="0">
                <a:solidFill>
                  <a:srgbClr val="FF0000"/>
                </a:solidFill>
                <a:latin typeface="+mn-lt"/>
                <a:ea typeface="TTE1ABE920t00"/>
                <a:cs typeface="Arial"/>
              </a:rPr>
              <a:t>* Poprzez podmioty prowadzące rozumiane są wszystkie podmioty, które na podstawie właściwych ustaw świadczą/będą świadczyć wymienione w typach projektów usługi i dzięki realizacji projektu uzyskają status podmiotu prowadzącego. </a:t>
            </a:r>
            <a:endParaRPr lang="pl-PL" sz="1400" dirty="0" smtClean="0">
              <a:latin typeface="+mn-lt"/>
              <a:ea typeface="Calibri"/>
              <a:cs typeface="Times New Roman"/>
            </a:endParaRPr>
          </a:p>
          <a:p>
            <a:pPr algn="just"/>
            <a:endParaRPr lang="pl-PL" sz="2000" dirty="0" smtClean="0">
              <a:latin typeface="+mn-lt"/>
              <a:ea typeface="TTE1ABE920t00"/>
              <a:cs typeface="Arial"/>
            </a:endParaRPr>
          </a:p>
          <a:p>
            <a:pPr algn="just"/>
            <a:r>
              <a:rPr lang="pl-PL" sz="2000" dirty="0" smtClean="0">
                <a:latin typeface="+mn-lt"/>
                <a:ea typeface="TTE1ABE920t00"/>
                <a:cs typeface="Arial"/>
              </a:rPr>
              <a:t>W momencie składania wniosku o dofinansowanie projektu Wnioskodawca, jeśli jest osobą fizyczną, musi mieć zarejestrowaną działalność gospodarczą. </a:t>
            </a:r>
            <a:r>
              <a:rPr lang="pl-PL" dirty="0" smtClean="0"/>
              <a:t> </a:t>
            </a:r>
            <a:endParaRPr lang="pl-PL" dirty="0"/>
          </a:p>
        </p:txBody>
      </p:sp>
    </p:spTree>
    <p:extLst>
      <p:ext uri="{BB962C8B-B14F-4D97-AF65-F5344CB8AC3E}">
        <p14:creationId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sp>
        <p:nvSpPr>
          <p:cNvPr id="3" name="Prostokąt 2"/>
          <p:cNvSpPr/>
          <p:nvPr/>
        </p:nvSpPr>
        <p:spPr>
          <a:xfrm>
            <a:off x="578903" y="1060901"/>
            <a:ext cx="7848872" cy="5632311"/>
          </a:xfrm>
          <a:prstGeom prst="rect">
            <a:avLst/>
          </a:prstGeom>
        </p:spPr>
        <p:txBody>
          <a:bodyPr wrap="square">
            <a:spAutoFit/>
          </a:bodyPr>
          <a:lstStyle/>
          <a:p>
            <a:pPr algn="just"/>
            <a:endParaRPr lang="pl-PL" sz="2000" dirty="0" smtClean="0">
              <a:latin typeface="+mn-lt"/>
            </a:endParaRPr>
          </a:p>
          <a:p>
            <a:pPr algn="just"/>
            <a:r>
              <a:rPr lang="pl-PL" sz="2000" dirty="0" smtClean="0">
                <a:latin typeface="+mn-lt"/>
              </a:rPr>
              <a:t>Jako </a:t>
            </a:r>
            <a:r>
              <a:rPr lang="pl-PL" sz="2000" b="1" dirty="0" smtClean="0">
                <a:latin typeface="+mn-lt"/>
              </a:rPr>
              <a:t>Partnerzy</a:t>
            </a:r>
            <a:r>
              <a:rPr lang="pl-PL" sz="2000" dirty="0" smtClean="0">
                <a:latin typeface="+mn-lt"/>
              </a:rPr>
              <a:t> występować  mogą  tylko podmioty wskazane jako </a:t>
            </a:r>
            <a:r>
              <a:rPr lang="pl-PL" sz="2000" b="1" dirty="0" smtClean="0">
                <a:latin typeface="+mn-lt"/>
              </a:rPr>
              <a:t>Wnioskodawcy</a:t>
            </a:r>
            <a:r>
              <a:rPr lang="pl-PL" sz="2000" dirty="0" smtClean="0">
                <a:latin typeface="+mn-lt"/>
              </a:rPr>
              <a:t> (Beneficjenci).</a:t>
            </a:r>
          </a:p>
          <a:p>
            <a:pPr algn="just"/>
            <a:endParaRPr lang="pl-PL" sz="2000" dirty="0" smtClean="0"/>
          </a:p>
          <a:p>
            <a:pPr algn="just"/>
            <a:r>
              <a:rPr lang="pl-PL" sz="2000" dirty="0" smtClean="0">
                <a:latin typeface="+mn-lt"/>
                <a:ea typeface="TTE1ABE920t00"/>
                <a:cs typeface="Arial"/>
              </a:rPr>
              <a:t>Należy pamiętać, iż zgodnie z art. 33 ust. 6 ustawy z dnia 11 lipca 2014 r. </a:t>
            </a:r>
            <a:br>
              <a:rPr lang="pl-PL" sz="2000" dirty="0" smtClean="0">
                <a:latin typeface="+mn-lt"/>
                <a:ea typeface="TTE1ABE920t00"/>
                <a:cs typeface="Arial"/>
              </a:rPr>
            </a:br>
            <a:r>
              <a:rPr lang="pl-PL" sz="2000" dirty="0" smtClean="0">
                <a:latin typeface="+mn-lt"/>
                <a:ea typeface="TTE1ABE920t00"/>
                <a:cs typeface="Arial"/>
              </a:rPr>
              <a:t>o zasadach realizacji programów w zakresie polityki spójności finansowanych w perspektywie finansowej 2014–2020 (tekst jedn.: Dz. U. z 2016 r. poz. 217 z późn. zm.) [ustawy wdrożeniowej], porozumienie lub umowa o partnerstwie nie mogą być zawarte pomiędzy podmiotami powiązanymi w rozumieniu załącznika I do rozporządzenia Komisji (UE nr 651/2014 z dnia 17 czerwca 2014 r. uznającego niektóre rodzaje pomocy za zgodne z rynkiem wewnętrznym w zastosowaniu art. 107 i 108 Traktatu (Dz. Urz. UE L 187 z 26.06.2014, str.1).</a:t>
            </a:r>
          </a:p>
          <a:p>
            <a:pPr algn="just"/>
            <a:endParaRPr lang="pl-PL" sz="2000" dirty="0" smtClean="0">
              <a:latin typeface="+mn-lt"/>
              <a:cs typeface="Arial"/>
            </a:endParaRPr>
          </a:p>
          <a:p>
            <a:pPr algn="just"/>
            <a:r>
              <a:rPr lang="pl-PL" sz="2000" dirty="0" smtClean="0">
                <a:latin typeface="+mn-lt"/>
                <a:cs typeface="Arial" pitchFamily="34" charset="0"/>
              </a:rPr>
              <a:t>Udział partnerów i wniesienie zasobów ludzkich, organizacyjnych, technicznych lub finansowych, a także potencjału społecznego musi być adekwatny do celu projektu. </a:t>
            </a:r>
          </a:p>
          <a:p>
            <a:pPr algn="just"/>
            <a:r>
              <a:rPr lang="pl-PL" sz="2000" dirty="0" smtClean="0">
                <a:latin typeface="+mn-lt"/>
              </a:rPr>
              <a:t> </a:t>
            </a:r>
            <a:endParaRPr lang="pl-PL" sz="2000" dirty="0">
              <a:latin typeface="+mn-lt"/>
            </a:endParaRPr>
          </a:p>
        </p:txBody>
      </p:sp>
    </p:spTree>
    <p:extLst>
      <p:ext uri="{BB962C8B-B14F-4D97-AF65-F5344CB8AC3E}">
        <p14:creationId xmlns:p14="http://schemas.microsoft.com/office/powerpoint/2010/main" val="3722369249"/>
      </p:ext>
    </p:extLst>
  </p:cSld>
  <p:clrMapOvr>
    <a:masterClrMapping/>
  </p:clrMapOvr>
  <p:transition spd="med">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08720"/>
          </a:xfrm>
        </p:spPr>
        <p:txBody>
          <a:bodyPr/>
          <a:lstStyle/>
          <a:p>
            <a:r>
              <a:rPr lang="pl-PL" sz="3200" b="1" dirty="0" smtClean="0"/>
              <a:t>Pomoc publiczna/pomoc </a:t>
            </a:r>
            <a:r>
              <a:rPr lang="pl-PL" sz="3200" b="1" i="1" dirty="0" smtClean="0"/>
              <a:t>de </a:t>
            </a:r>
            <a:r>
              <a:rPr lang="pl-PL" sz="3200" b="1" i="1" dirty="0" err="1" smtClean="0"/>
              <a:t>minimis</a:t>
            </a:r>
            <a:endParaRPr lang="pl-PL" sz="3200" b="1" i="1" dirty="0"/>
          </a:p>
        </p:txBody>
      </p:sp>
      <p:sp>
        <p:nvSpPr>
          <p:cNvPr id="3" name="Symbol zastępczy zawartości 2"/>
          <p:cNvSpPr>
            <a:spLocks noGrp="1"/>
          </p:cNvSpPr>
          <p:nvPr>
            <p:ph idx="1"/>
          </p:nvPr>
        </p:nvSpPr>
        <p:spPr>
          <a:xfrm>
            <a:off x="457200" y="1124744"/>
            <a:ext cx="8229600" cy="5001419"/>
          </a:xfrm>
        </p:spPr>
        <p:txBody>
          <a:bodyPr/>
          <a:lstStyle/>
          <a:p>
            <a:pPr marL="0" indent="0" algn="just">
              <a:spcBef>
                <a:spcPts val="600"/>
              </a:spcBef>
              <a:spcAft>
                <a:spcPts val="600"/>
              </a:spcAft>
              <a:buNone/>
            </a:pPr>
            <a:r>
              <a:rPr lang="pl-PL" sz="2000" b="1" kern="150" dirty="0" smtClean="0">
                <a:ea typeface="SimSun"/>
                <a:cs typeface="Arial"/>
              </a:rPr>
              <a:t>Przed </a:t>
            </a:r>
            <a:r>
              <a:rPr lang="pl-PL" sz="2000" b="1" kern="150" dirty="0">
                <a:ea typeface="SimSun"/>
                <a:cs typeface="Arial"/>
              </a:rPr>
              <a:t>wypełnieniem wniosku o dofinansowanie należy przeanalizować projekt pod kątem wystąpienia pomocy publicznej</a:t>
            </a:r>
            <a:r>
              <a:rPr lang="pl-PL" sz="2000" kern="150" dirty="0">
                <a:ea typeface="Times New Roman"/>
                <a:cs typeface="Arial"/>
              </a:rPr>
              <a:t>.</a:t>
            </a:r>
            <a:endParaRPr lang="pl-PL" sz="2000" kern="150" dirty="0">
              <a:ea typeface="SimSun"/>
              <a:cs typeface="Tahoma"/>
            </a:endParaRPr>
          </a:p>
          <a:p>
            <a:pPr marL="0" indent="0" algn="just">
              <a:spcBef>
                <a:spcPts val="500"/>
              </a:spcBef>
              <a:spcAft>
                <a:spcPts val="500"/>
              </a:spcAft>
              <a:buNone/>
            </a:pPr>
            <a:r>
              <a:rPr lang="pl-PL" sz="2000" kern="150" dirty="0">
                <a:ea typeface="Times New Roman"/>
                <a:cs typeface="Times New Roman"/>
              </a:rPr>
              <a:t>Pomocą publiczną jest wszelka pomoc, która kumulatywnie spełnia następujące przesłanki:</a:t>
            </a:r>
            <a:endParaRPr lang="pl-PL" sz="2000" kern="150" dirty="0">
              <a:ea typeface="SimSun"/>
              <a:cs typeface="Tahoma"/>
            </a:endParaRPr>
          </a:p>
          <a:p>
            <a:pPr algn="just">
              <a:spcAft>
                <a:spcPts val="0"/>
              </a:spcAft>
              <a:buFont typeface="Wingdings"/>
              <a:buChar char=""/>
            </a:pPr>
            <a:r>
              <a:rPr lang="pl-PL" sz="2000" kern="150" dirty="0">
                <a:ea typeface="Times New Roman"/>
                <a:cs typeface="Times New Roman"/>
              </a:rPr>
              <a:t>Beneficjentem wsparcia jest przedsiębiorca w rozumieniu prawa </a:t>
            </a:r>
            <a:r>
              <a:rPr lang="pl-PL" sz="2000" kern="150" dirty="0" smtClean="0">
                <a:ea typeface="Times New Roman"/>
                <a:cs typeface="Times New Roman"/>
              </a:rPr>
              <a:t>unijnego (zgodnie </a:t>
            </a:r>
            <a:r>
              <a:rPr lang="pl-PL" sz="2000" kern="150" dirty="0">
                <a:ea typeface="Times New Roman"/>
                <a:cs typeface="Times New Roman"/>
              </a:rPr>
              <a:t>z art. 1 Załącznika nr 1 </a:t>
            </a:r>
            <a:r>
              <a:rPr lang="pl-PL" sz="2000" kern="150" dirty="0" smtClean="0">
                <a:ea typeface="Times New Roman"/>
                <a:cs typeface="Times New Roman"/>
              </a:rPr>
              <a:t>GBER);</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jest udzielona za pośrednictwem lub ze źródeł państwowych w jakiejkolwiek formie;</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stanowi korzyść dla Beneficjenta oraz jest selektywna</a:t>
            </a:r>
            <a:r>
              <a:rPr lang="pl-PL" sz="2000" kern="150" dirty="0">
                <a:ea typeface="SimSun"/>
                <a:cs typeface="Tahoma"/>
              </a:rPr>
              <a:t> tj. uprzywilejowuje niektórych przedsiębiorców lub produkcję niektórych towarów;</a:t>
            </a:r>
          </a:p>
          <a:p>
            <a:pPr lvl="0" algn="just">
              <a:spcAft>
                <a:spcPts val="0"/>
              </a:spcAft>
              <a:buFont typeface="Wingdings"/>
              <a:buChar char=""/>
            </a:pPr>
            <a:r>
              <a:rPr lang="pl-PL" sz="2000" kern="150" dirty="0">
                <a:ea typeface="Times New Roman"/>
                <a:cs typeface="Times New Roman"/>
              </a:rPr>
              <a:t>zakłóca lub grozi zakłóceniem konkurencji poprzez sprzyjanie niektórym przedsiębiorcom;</a:t>
            </a:r>
            <a:endParaRPr lang="pl-PL" sz="2000" kern="150" dirty="0">
              <a:ea typeface="SimSun"/>
              <a:cs typeface="Tahoma"/>
            </a:endParaRPr>
          </a:p>
          <a:p>
            <a:pPr lvl="0" algn="just">
              <a:spcAft>
                <a:spcPts val="0"/>
              </a:spcAft>
              <a:buFont typeface="Wingdings"/>
              <a:buChar char=""/>
            </a:pPr>
            <a:r>
              <a:rPr lang="pl-PL" sz="2000" kern="150" dirty="0">
                <a:ea typeface="Times New Roman"/>
                <a:cs typeface="Times New Roman"/>
              </a:rPr>
              <a:t>oraz wpływa na wymianę handlową pomiędzy Państwami Członkowskimi Unii Europejskiej</a:t>
            </a:r>
            <a:r>
              <a:rPr lang="pl-PL" sz="2000" kern="150" dirty="0" smtClean="0">
                <a:ea typeface="Times New Roman"/>
                <a:cs typeface="Times New Roman"/>
              </a:rPr>
              <a:t>.</a:t>
            </a:r>
            <a:endParaRPr lang="pl-PL" sz="2000" kern="150" dirty="0" smtClean="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47</a:t>
            </a:fld>
            <a:endParaRPr lang="pl-PL" altLang="pl-PL"/>
          </a:p>
        </p:txBody>
      </p:sp>
    </p:spTree>
    <p:extLst>
      <p:ext uri="{BB962C8B-B14F-4D97-AF65-F5344CB8AC3E}">
        <p14:creationId xmlns:p14="http://schemas.microsoft.com/office/powerpoint/2010/main" val="2270009690"/>
      </p:ext>
    </p:extLst>
  </p:cSld>
  <p:clrMapOvr>
    <a:masterClrMapping/>
  </p:clrMapOvr>
  <p:transition spd="med">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just">
              <a:lnSpc>
                <a:spcPct val="115000"/>
              </a:lnSpc>
              <a:spcBef>
                <a:spcPts val="600"/>
              </a:spcBef>
              <a:spcAft>
                <a:spcPts val="1200"/>
              </a:spcAft>
              <a:buNone/>
            </a:pPr>
            <a:r>
              <a:rPr lang="pl-PL" sz="2000" kern="150" dirty="0" smtClean="0">
                <a:ea typeface="Times New Roman"/>
                <a:cs typeface="Times New Roman"/>
              </a:rPr>
              <a:t>W </a:t>
            </a:r>
            <a:r>
              <a:rPr lang="pl-PL" sz="2000" kern="150" dirty="0">
                <a:ea typeface="Times New Roman"/>
                <a:cs typeface="Times New Roman"/>
              </a:rPr>
              <a:t>przypadku stwierdzenia przez Wnioskodawcę występowania pomocy publicznej w projekcie, znajdą zastosowanie właściwe przepisy prawa wspólnotowego i krajowego dotyczące zasad udzielania tej pomocy, obowiązujące w momencie udzielania wsparcia:</a:t>
            </a: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651/2014 z dn. 17 czerwca 2014. uznające niektóre rodzaje pomocy za zgodne z rynkiem wewnętrznym w zastosowaniu art. 107 i 108 Traktatu [GBER]:</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14 Regionalna pomoc inwestycyjna;</a:t>
            </a:r>
            <a:endParaRPr lang="pl-PL" sz="2000" kern="150" dirty="0">
              <a:ea typeface="SimSun"/>
              <a:cs typeface="Tahoma"/>
            </a:endParaRPr>
          </a:p>
          <a:p>
            <a:pPr marL="806450" lvl="0" indent="-442913">
              <a:lnSpc>
                <a:spcPct val="115000"/>
              </a:lnSpc>
              <a:spcAft>
                <a:spcPts val="0"/>
              </a:spcAft>
              <a:buFont typeface="Wingdings"/>
              <a:buChar char=""/>
            </a:pPr>
            <a:r>
              <a:rPr lang="pl-PL" sz="2000" kern="150" dirty="0">
                <a:ea typeface="Times New Roman"/>
                <a:cs typeface="Times New Roman"/>
              </a:rPr>
              <a:t>art. 56 Pomoc inwestycyjna na infrastrukturę lokalną</a:t>
            </a:r>
            <a:r>
              <a:rPr lang="pl-PL" sz="2000" kern="150" dirty="0" smtClean="0">
                <a:ea typeface="Times New Roman"/>
                <a:cs typeface="Times New Roman"/>
              </a:rPr>
              <a:t>.</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48</a:t>
            </a:fld>
            <a:endParaRPr lang="pl-PL" altLang="pl-PL"/>
          </a:p>
        </p:txBody>
      </p:sp>
    </p:spTree>
    <p:extLst>
      <p:ext uri="{BB962C8B-B14F-4D97-AF65-F5344CB8AC3E}">
        <p14:creationId xmlns:p14="http://schemas.microsoft.com/office/powerpoint/2010/main" val="1619248430"/>
      </p:ext>
    </p:extLst>
  </p:cSld>
  <p:clrMapOvr>
    <a:masterClrMapping/>
  </p:clrMapOvr>
  <p:transition spd="med">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lstStyle/>
          <a:p>
            <a:pPr marL="0" indent="0" algn="just">
              <a:lnSpc>
                <a:spcPct val="115000"/>
              </a:lnSpc>
              <a:spcAft>
                <a:spcPts val="0"/>
              </a:spcAft>
              <a:buNone/>
            </a:pPr>
            <a:endParaRPr lang="pl-PL" sz="1800" kern="150" dirty="0" smtClean="0">
              <a:ea typeface="Times New Roman"/>
              <a:cs typeface="Times New Roman"/>
            </a:endParaRPr>
          </a:p>
          <a:p>
            <a:pPr marL="363538" indent="0" algn="just">
              <a:lnSpc>
                <a:spcPct val="115000"/>
              </a:lnSpc>
              <a:spcAft>
                <a:spcPts val="0"/>
              </a:spcAft>
              <a:buNone/>
            </a:pPr>
            <a:r>
              <a:rPr lang="pl-PL" sz="2000" kern="150" dirty="0" smtClean="0">
                <a:ea typeface="Times New Roman"/>
                <a:cs typeface="Times New Roman"/>
              </a:rPr>
              <a:t>Jako </a:t>
            </a:r>
            <a:r>
              <a:rPr lang="pl-PL" sz="2000" kern="150" dirty="0">
                <a:ea typeface="Times New Roman"/>
                <a:cs typeface="Times New Roman"/>
              </a:rPr>
              <a:t>alternatywę dopuszcza się także możliwość zastosowania  </a:t>
            </a:r>
            <a:r>
              <a:rPr lang="pl-PL" sz="2000" kern="150" dirty="0" smtClean="0">
                <a:ea typeface="Times New Roman"/>
                <a:cs typeface="Times New Roman"/>
              </a:rPr>
              <a:t>przepisów </a:t>
            </a:r>
            <a:r>
              <a:rPr lang="pl-PL" sz="2000" kern="150" dirty="0">
                <a:ea typeface="Times New Roman"/>
                <a:cs typeface="Times New Roman"/>
              </a:rPr>
              <a:t>o </a:t>
            </a:r>
            <a:r>
              <a:rPr lang="pl-PL" sz="2000" b="1" kern="150" dirty="0">
                <a:ea typeface="Times New Roman"/>
                <a:cs typeface="Times New Roman"/>
              </a:rPr>
              <a:t>pomocy </a:t>
            </a:r>
            <a:r>
              <a:rPr lang="pl-PL" sz="2000" b="1" i="1" kern="150" dirty="0">
                <a:ea typeface="Times New Roman"/>
                <a:cs typeface="Times New Roman"/>
              </a:rPr>
              <a:t>de </a:t>
            </a:r>
            <a:r>
              <a:rPr lang="pl-PL" sz="2000" b="1" i="1" kern="150" dirty="0" err="1">
                <a:ea typeface="Times New Roman"/>
                <a:cs typeface="Times New Roman"/>
              </a:rPr>
              <a:t>minimis</a:t>
            </a:r>
            <a:r>
              <a:rPr lang="pl-PL" sz="2000" kern="150" dirty="0" smtClean="0">
                <a:ea typeface="Times New Roman"/>
                <a:cs typeface="Times New Roman"/>
              </a:rPr>
              <a:t>:</a:t>
            </a:r>
          </a:p>
          <a:p>
            <a:pPr marL="0" indent="0" algn="just">
              <a:lnSpc>
                <a:spcPct val="115000"/>
              </a:lnSpc>
              <a:spcAft>
                <a:spcPts val="0"/>
              </a:spcAft>
              <a:buNone/>
            </a:pPr>
            <a:endParaRPr lang="pl-PL" sz="2000" kern="150" dirty="0">
              <a:ea typeface="SimSun"/>
              <a:cs typeface="Tahoma"/>
            </a:endParaRPr>
          </a:p>
          <a:p>
            <a:pPr lvl="0" algn="just">
              <a:lnSpc>
                <a:spcPct val="115000"/>
              </a:lnSpc>
              <a:spcAft>
                <a:spcPts val="0"/>
              </a:spcAft>
              <a:buFont typeface="Wingdings"/>
              <a:buChar char=""/>
            </a:pPr>
            <a:r>
              <a:rPr lang="pl-PL" sz="2000" kern="150" dirty="0">
                <a:ea typeface="Times New Roman"/>
                <a:cs typeface="Times New Roman"/>
              </a:rPr>
              <a:t>Rozporządzenie Komisji (UE) nr 1407/2013 z dnia 18 grudnia 2013 r. w sprawie stosowania art. 107 i 108 Traktatu o funkcjonowaniu Unii Europejskiej do pomocy </a:t>
            </a:r>
            <a:r>
              <a:rPr lang="pl-PL" sz="2000" i="1" kern="150" dirty="0">
                <a:ea typeface="Times New Roman"/>
                <a:cs typeface="Times New Roman"/>
              </a:rPr>
              <a:t>de </a:t>
            </a:r>
            <a:r>
              <a:rPr lang="pl-PL" sz="2000" i="1" kern="150" dirty="0" err="1" smtClean="0">
                <a:ea typeface="Times New Roman"/>
                <a:cs typeface="Times New Roman"/>
              </a:rPr>
              <a:t>minimis</a:t>
            </a:r>
            <a:r>
              <a:rPr lang="pl-PL" sz="2000" kern="150" dirty="0" smtClean="0">
                <a:ea typeface="Times New Roman"/>
                <a:cs typeface="Times New Roman"/>
              </a:rPr>
              <a:t>;</a:t>
            </a:r>
            <a:endParaRPr lang="pl-PL" sz="2000" kern="150" dirty="0" smtClean="0">
              <a:ea typeface="SimSun"/>
              <a:cs typeface="Tahoma"/>
            </a:endParaRPr>
          </a:p>
          <a:p>
            <a:pPr lvl="0" algn="just">
              <a:lnSpc>
                <a:spcPct val="115000"/>
              </a:lnSpc>
              <a:spcAft>
                <a:spcPts val="0"/>
              </a:spcAft>
              <a:buFont typeface="Wingdings"/>
              <a:buChar char=""/>
            </a:pPr>
            <a:r>
              <a:rPr lang="pl-PL" sz="2000" dirty="0" smtClean="0">
                <a:ea typeface="Times New Roman"/>
                <a:cs typeface="Times New Roman"/>
              </a:rPr>
              <a:t>Rozporządzenie </a:t>
            </a:r>
            <a:r>
              <a:rPr lang="pl-PL" sz="2000" dirty="0">
                <a:ea typeface="Times New Roman"/>
                <a:cs typeface="Times New Roman"/>
              </a:rPr>
              <a:t>Ministra Infrastruktury i Rozwoju z dnia 19 marca 2015 r. w sprawie udzielania pomocy </a:t>
            </a:r>
            <a:r>
              <a:rPr lang="pl-PL" sz="2000" i="1" dirty="0">
                <a:ea typeface="Times New Roman"/>
                <a:cs typeface="Times New Roman"/>
              </a:rPr>
              <a:t>de </a:t>
            </a:r>
            <a:r>
              <a:rPr lang="pl-PL" sz="2000" i="1" dirty="0" err="1">
                <a:ea typeface="Times New Roman"/>
                <a:cs typeface="Times New Roman"/>
              </a:rPr>
              <a:t>minimis</a:t>
            </a:r>
            <a:r>
              <a:rPr lang="pl-PL" sz="2000" dirty="0">
                <a:ea typeface="Times New Roman"/>
                <a:cs typeface="Times New Roman"/>
              </a:rPr>
              <a:t> w ramach regionalnych programów operacyjnych na lata 2014–2020 – wydane na podstawie rozporządzenia Komisji.</a:t>
            </a:r>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49</a:t>
            </a:fld>
            <a:endParaRPr lang="pl-PL" altLang="pl-PL"/>
          </a:p>
        </p:txBody>
      </p:sp>
    </p:spTree>
    <p:extLst>
      <p:ext uri="{BB962C8B-B14F-4D97-AF65-F5344CB8AC3E}">
        <p14:creationId xmlns:p14="http://schemas.microsoft.com/office/powerpoint/2010/main" val="3593975636"/>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29600" cy="5069160"/>
          </a:xfrm>
        </p:spPr>
        <p:txBody>
          <a:bodyPr/>
          <a:lstStyle/>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endParaRPr lang="pl-PL" sz="2000" dirty="0" smtClean="0">
              <a:solidFill>
                <a:prstClr val="black"/>
              </a:solidFill>
            </a:endParaRPr>
          </a:p>
          <a:p>
            <a:pPr marL="0" lvl="0" indent="0" algn="ctr">
              <a:spcBef>
                <a:spcPts val="0"/>
              </a:spcBef>
              <a:spcAft>
                <a:spcPts val="0"/>
              </a:spcAft>
              <a:buNone/>
            </a:pPr>
            <a:r>
              <a:rPr lang="pl-PL" sz="2000" dirty="0" smtClean="0">
                <a:solidFill>
                  <a:prstClr val="black"/>
                </a:solidFill>
              </a:rPr>
              <a:t>Cel szczegółowy Działania 6.1 Inwestycje w infrastrukturę społeczną:</a:t>
            </a:r>
          </a:p>
          <a:p>
            <a:pPr marL="0" lvl="0" indent="0" algn="ctr">
              <a:spcBef>
                <a:spcPts val="0"/>
              </a:spcBef>
              <a:spcAft>
                <a:spcPts val="0"/>
              </a:spcAft>
              <a:buNone/>
            </a:pPr>
            <a:r>
              <a:rPr lang="pl-PL" sz="2000" dirty="0" smtClean="0">
                <a:solidFill>
                  <a:prstClr val="black"/>
                </a:solidFill>
              </a:rPr>
              <a:t> </a:t>
            </a:r>
          </a:p>
          <a:p>
            <a:pPr marL="0" lvl="0" indent="0" algn="ctr">
              <a:spcBef>
                <a:spcPts val="0"/>
              </a:spcBef>
              <a:spcAft>
                <a:spcPts val="0"/>
              </a:spcAft>
              <a:buNone/>
            </a:pPr>
            <a:r>
              <a:rPr lang="pl-PL" sz="2000" b="1" dirty="0" smtClean="0">
                <a:solidFill>
                  <a:prstClr val="black"/>
                </a:solidFill>
              </a:rPr>
              <a:t>Zwiększony dostęp do usług społecznych związanych z procesem integracji społecznej, aktywizacji społeczno-zawodowej oraz </a:t>
            </a:r>
            <a:r>
              <a:rPr lang="pl-PL" sz="2000" b="1" dirty="0" err="1" smtClean="0">
                <a:solidFill>
                  <a:prstClr val="black"/>
                </a:solidFill>
              </a:rPr>
              <a:t>deinstytucjonalizacji</a:t>
            </a:r>
            <a:r>
              <a:rPr lang="pl-PL" sz="2000" b="1" dirty="0" smtClean="0">
                <a:solidFill>
                  <a:prstClr val="black"/>
                </a:solidFill>
              </a:rPr>
              <a:t> usług</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a:t>
            </a:fld>
            <a:endParaRPr lang="pl-PL" altLang="pl-PL"/>
          </a:p>
        </p:txBody>
      </p:sp>
    </p:spTree>
  </p:cSld>
  <p:clrMapOvr>
    <a:masterClrMapping/>
  </p:clrMapOvr>
  <p:transition spd="med">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5544616"/>
          </a:xfrm>
        </p:spPr>
        <p:txBody>
          <a:bodyPr/>
          <a:lstStyle/>
          <a:p>
            <a:pPr marL="0" indent="0" algn="just">
              <a:spcBef>
                <a:spcPts val="600"/>
              </a:spcBef>
              <a:spcAft>
                <a:spcPts val="600"/>
              </a:spcAft>
              <a:buNone/>
            </a:pPr>
            <a:r>
              <a:rPr lang="pl-PL" sz="2000" kern="150" dirty="0" smtClean="0">
                <a:ea typeface="Droid Sans Fallback"/>
                <a:cs typeface="Calibri"/>
              </a:rPr>
              <a:t>Ponadto </a:t>
            </a:r>
            <a:r>
              <a:rPr lang="pl-PL" sz="2000" kern="150" dirty="0">
                <a:ea typeface="Droid Sans Fallback"/>
                <a:cs typeface="Calibri"/>
              </a:rPr>
              <a:t>istnieje możliwość realizacji projektów „mieszanych”, tzn. objętych w części pomocą publiczną (tj. w zakresie w jakim dot. działalności gospodarczej Wnioskodawcy) a w części wsparciem niestanowiącym pomocy (tj. w zakresie prowadzonej działalności niegospodarczej).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Dotyczy to wyłącznie takich projektów, gdzie istnieje możliwość wyodrębnienia elementów projektu przyporządkowanych do działalności gospodarczej i niegospodarczej Wnioskodawcy. </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Sytuacja taka może mieć miejsce w szczególności w przypadku gdy elementem projektu jest instalacja OZE, której wystąpienie w projekcie – jeżeli wiąże się z jednoczesnym podłączeniem tych instalacji do sieci energetycznych – każdorazowo będzie uznawane za wystąpienie pomocy publicznej. W takim przypadku wydatki na taką instalację objęte będą reżimem pomocy publicznej (pomocy </a:t>
            </a:r>
            <a:r>
              <a:rPr lang="pl-PL" sz="2000" i="1" kern="150" dirty="0">
                <a:ea typeface="Droid Sans Fallback"/>
                <a:cs typeface="Calibri"/>
              </a:rPr>
              <a:t>de </a:t>
            </a:r>
            <a:r>
              <a:rPr lang="pl-PL" sz="2000" i="1" kern="150" dirty="0" err="1">
                <a:ea typeface="Droid Sans Fallback"/>
                <a:cs typeface="Calibri"/>
              </a:rPr>
              <a:t>minimis</a:t>
            </a:r>
            <a:r>
              <a:rPr lang="pl-PL" sz="2000" kern="150" dirty="0">
                <a:ea typeface="Droid Sans Fallback"/>
                <a:cs typeface="Calibri"/>
              </a:rPr>
              <a:t>).</a:t>
            </a:r>
            <a:endParaRPr lang="pl-PL" sz="2000" kern="150" dirty="0">
              <a:ea typeface="SimSun"/>
              <a:cs typeface="Tahoma"/>
            </a:endParaRPr>
          </a:p>
          <a:p>
            <a:pPr marL="0" indent="0" algn="just">
              <a:spcBef>
                <a:spcPts val="600"/>
              </a:spcBef>
              <a:spcAft>
                <a:spcPts val="600"/>
              </a:spcAft>
              <a:buNone/>
            </a:pPr>
            <a:r>
              <a:rPr lang="pl-PL" sz="2000" kern="150" dirty="0">
                <a:ea typeface="Droid Sans Fallback"/>
                <a:cs typeface="Calibri"/>
              </a:rPr>
              <a:t>W powyższym przypadku należy pamiętać o konieczności prowadzenia rozdzielnej rachunkowości dla działalności gospodarczej i niegospodarczej – przez cały okres realizacji projektu i okres trwałości. </a:t>
            </a:r>
            <a:endParaRPr lang="pl-PL" sz="2000" kern="150" dirty="0">
              <a:ea typeface="SimSun"/>
              <a:cs typeface="Tahoma"/>
            </a:endParaRP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50</a:t>
            </a:fld>
            <a:endParaRPr lang="pl-PL" altLang="pl-PL"/>
          </a:p>
        </p:txBody>
      </p:sp>
    </p:spTree>
    <p:extLst>
      <p:ext uri="{BB962C8B-B14F-4D97-AF65-F5344CB8AC3E}">
        <p14:creationId xmlns:p14="http://schemas.microsoft.com/office/powerpoint/2010/main" val="1635886990"/>
      </p:ext>
    </p:extLst>
  </p:cSld>
  <p:clrMapOvr>
    <a:masterClrMapping/>
  </p:clrMapOvr>
  <p:transition spd="med">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endParaRPr lang="pl-PL" sz="2000" b="1" kern="150" dirty="0">
              <a:solidFill>
                <a:prstClr val="black"/>
              </a:solidFill>
              <a:ea typeface="SimSun"/>
              <a:cs typeface="Arial"/>
            </a:endParaRPr>
          </a:p>
          <a:p>
            <a:pPr marL="0" lvl="0" indent="0" algn="just">
              <a:spcBef>
                <a:spcPts val="600"/>
              </a:spcBef>
              <a:spcAft>
                <a:spcPts val="600"/>
              </a:spcAft>
              <a:buNone/>
            </a:pPr>
            <a:endParaRPr lang="pl-PL" sz="2000" b="1" kern="150" dirty="0" smtClean="0">
              <a:solidFill>
                <a:prstClr val="black"/>
              </a:solidFill>
              <a:ea typeface="SimSun"/>
              <a:cs typeface="Arial"/>
            </a:endParaRPr>
          </a:p>
          <a:p>
            <a:pPr marL="0" lvl="0" indent="0" algn="just">
              <a:spcBef>
                <a:spcPts val="600"/>
              </a:spcBef>
              <a:spcAft>
                <a:spcPts val="600"/>
              </a:spcAft>
              <a:buNone/>
            </a:pPr>
            <a:r>
              <a:rPr lang="pl-PL" sz="2000" b="1" kern="150" dirty="0" smtClean="0">
                <a:solidFill>
                  <a:prstClr val="black"/>
                </a:solidFill>
                <a:ea typeface="SimSun"/>
                <a:cs typeface="Arial"/>
              </a:rPr>
              <a:t>Wystąpienie </a:t>
            </a:r>
            <a:r>
              <a:rPr lang="pl-PL" sz="2000" b="1" kern="150" dirty="0">
                <a:solidFill>
                  <a:prstClr val="black"/>
                </a:solidFill>
                <a:ea typeface="SimSun"/>
                <a:cs typeface="Arial"/>
              </a:rPr>
              <a:t>pomocy publicznej – należy każdorazowo badać indywidualnie (obowiązek taki ciąży po stronie Wnioskodawcy).  </a:t>
            </a:r>
            <a:endParaRPr lang="pl-PL" sz="2000" b="1" kern="150" dirty="0">
              <a:solidFill>
                <a:prstClr val="black"/>
              </a:solidFill>
              <a:ea typeface="SimSun"/>
              <a:cs typeface="Tahoma"/>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51</a:t>
            </a:fld>
            <a:endParaRPr lang="pl-PL" altLang="pl-PL"/>
          </a:p>
        </p:txBody>
      </p:sp>
    </p:spTree>
    <p:extLst>
      <p:ext uri="{BB962C8B-B14F-4D97-AF65-F5344CB8AC3E}">
        <p14:creationId xmlns:p14="http://schemas.microsoft.com/office/powerpoint/2010/main" val="1600438338"/>
      </p:ext>
    </p:extLst>
  </p:cSld>
  <p:clrMapOvr>
    <a:masterClrMapping/>
  </p:clrMapOvr>
  <p:transition spd="med">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457200" y="0"/>
            <a:ext cx="8229600" cy="980728"/>
          </a:xfrm>
        </p:spPr>
        <p:txBody>
          <a:bodyPr/>
          <a:lstStyle/>
          <a:p>
            <a:r>
              <a:rPr lang="pl-PL" sz="3200" b="1" dirty="0" smtClean="0">
                <a:solidFill>
                  <a:prstClr val="black"/>
                </a:solidFill>
              </a:rPr>
              <a:t>Wskaźniki</a:t>
            </a:r>
            <a:endParaRPr lang="pl-PL" sz="3200" dirty="0"/>
          </a:p>
        </p:txBody>
      </p:sp>
      <p:sp>
        <p:nvSpPr>
          <p:cNvPr id="4" name="Symbol zastępczy zawartości 3"/>
          <p:cNvSpPr>
            <a:spLocks noGrp="1"/>
          </p:cNvSpPr>
          <p:nvPr>
            <p:ph idx="1"/>
          </p:nvPr>
        </p:nvSpPr>
        <p:spPr>
          <a:xfrm>
            <a:off x="457200" y="908720"/>
            <a:ext cx="8229600" cy="5949280"/>
          </a:xfrm>
        </p:spPr>
        <p:txBody>
          <a:bodyPr/>
          <a:lstStyle/>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lvl="0" indent="0" algn="just">
              <a:spcBef>
                <a:spcPct val="0"/>
              </a:spcBef>
              <a:buNone/>
            </a:pPr>
            <a:r>
              <a:rPr lang="pl-PL" sz="2000" dirty="0" smtClean="0">
                <a:solidFill>
                  <a:prstClr val="black"/>
                </a:solidFill>
              </a:rPr>
              <a:t>Główną </a:t>
            </a:r>
            <a:r>
              <a:rPr lang="pl-PL" sz="2000" dirty="0">
                <a:solidFill>
                  <a:prstClr val="black"/>
                </a:solidFill>
              </a:rPr>
              <a:t>funkcją wskaźników jest zmierzenie, na ile cel główny projektu zostały zrealizowany. Wskaźniki służą ilościowej prezentacji działań podjętych w ramach projektu i ich rezultatów. </a:t>
            </a:r>
            <a:r>
              <a:rPr lang="pl-PL" sz="2000" dirty="0" smtClean="0">
                <a:solidFill>
                  <a:prstClr val="black"/>
                </a:solidFill>
              </a:rPr>
              <a:t>W </a:t>
            </a:r>
            <a:r>
              <a:rPr lang="pl-PL" sz="2000" dirty="0">
                <a:solidFill>
                  <a:prstClr val="black"/>
                </a:solidFill>
              </a:rPr>
              <a:t>trakcie realizacji projektu wskaźniki powinny umożliwiać mierzenie jego postępu względem celów projektu. </a:t>
            </a:r>
            <a:endParaRPr lang="pl-PL" sz="2000" dirty="0" smtClean="0">
              <a:solidFill>
                <a:prstClr val="black"/>
              </a:solidFill>
            </a:endParaRPr>
          </a:p>
          <a:p>
            <a:pPr marL="0" lvl="0" indent="0" algn="just">
              <a:spcBef>
                <a:spcPct val="0"/>
              </a:spcBef>
              <a:buNone/>
            </a:pPr>
            <a:endParaRPr lang="pl-PL" sz="2000" dirty="0">
              <a:solidFill>
                <a:prstClr val="black"/>
              </a:solidFill>
            </a:endParaRPr>
          </a:p>
          <a:p>
            <a:pPr marL="0" indent="0" algn="just">
              <a:spcBef>
                <a:spcPct val="0"/>
              </a:spcBef>
              <a:buNone/>
            </a:pPr>
            <a:r>
              <a:rPr lang="pl-PL" sz="2000" dirty="0"/>
              <a:t>Wybór wskaźników projektu powinien być powiązany z typem realizowanego przedsięwzięcia i planowanymi działaniami, które Wnioskodawca zamierza podjąć w ramach projektu. Do celu głównego projektu Wnioskodawca powinien dobrać odpowiednie wskaźniki, produktu i rezultatu bezpośredniego. Muszą być logicznie powiązane z projektem i spójne. </a:t>
            </a:r>
          </a:p>
          <a:p>
            <a:pPr marL="0" lvl="0" indent="0" algn="just">
              <a:spcBef>
                <a:spcPct val="0"/>
              </a:spcBef>
              <a:buNone/>
            </a:pPr>
            <a:endParaRPr lang="pl-PL" sz="2000" dirty="0">
              <a:solidFill>
                <a:prstClr val="black"/>
              </a:solidFill>
            </a:endParaRPr>
          </a:p>
          <a:p>
            <a:pPr marL="0" lvl="0" indent="0">
              <a:spcBef>
                <a:spcPct val="0"/>
              </a:spcBef>
              <a:buNone/>
            </a:pPr>
            <a:endParaRPr lang="pl-PL" sz="2000" dirty="0">
              <a:solidFill>
                <a:prstClr val="black"/>
              </a:solidFill>
            </a:endParaRPr>
          </a:p>
          <a:p>
            <a:endParaRPr lang="pl-PL"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8" name="Prostokąt 7"/>
          <p:cNvSpPr/>
          <p:nvPr/>
        </p:nvSpPr>
        <p:spPr>
          <a:xfrm>
            <a:off x="539552" y="1196753"/>
            <a:ext cx="7776864" cy="677108"/>
          </a:xfrm>
          <a:prstGeom prst="rect">
            <a:avLst/>
          </a:prstGeom>
        </p:spPr>
        <p:txBody>
          <a:bodyPr wrap="square">
            <a:spAutoFit/>
          </a:bodyPr>
          <a:lstStyle/>
          <a:p>
            <a:pPr algn="ctr"/>
            <a:endParaRPr lang="pl-PL" sz="2000" b="1" u="sng" dirty="0" smtClean="0">
              <a:solidFill>
                <a:prstClr val="black"/>
              </a:solidFill>
              <a:latin typeface="+mn-lt"/>
            </a:endParaRPr>
          </a:p>
          <a:p>
            <a:pPr algn="ctr"/>
            <a:endParaRPr lang="pl-PL" b="1" dirty="0">
              <a:solidFill>
                <a:prstClr val="black"/>
              </a:solidFill>
            </a:endParaRPr>
          </a:p>
        </p:txBody>
      </p:sp>
    </p:spTree>
    <p:extLst>
      <p:ext uri="{BB962C8B-B14F-4D97-AF65-F5344CB8AC3E}">
        <p14:creationId xmlns:p14="http://schemas.microsoft.com/office/powerpoint/2010/main" val="1596858627"/>
      </p:ext>
    </p:extLst>
  </p:cSld>
  <p:clrMapOvr>
    <a:masterClrMapping/>
  </p:clrMapOvr>
  <p:transition spd="med">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lvl="0" indent="0">
              <a:spcBef>
                <a:spcPct val="0"/>
              </a:spcBef>
              <a:buNone/>
            </a:pPr>
            <a:r>
              <a:rPr lang="pl-PL" sz="2000" dirty="0">
                <a:solidFill>
                  <a:prstClr val="black"/>
                </a:solidFill>
              </a:rPr>
              <a:t>W ramach RPO WD 2014-2020 rozróżnia się następujące wskaźniki:</a:t>
            </a:r>
          </a:p>
          <a:p>
            <a:pPr lvl="0">
              <a:spcBef>
                <a:spcPct val="0"/>
              </a:spcBef>
              <a:buFont typeface="Wingdings" panose="05000000000000000000" pitchFamily="2" charset="2"/>
              <a:buChar char="§"/>
            </a:pPr>
            <a:r>
              <a:rPr lang="pl-PL" sz="2000" dirty="0">
                <a:solidFill>
                  <a:prstClr val="black"/>
                </a:solidFill>
              </a:rPr>
              <a:t>obligatoryjne – wskaźniki ujęte w RPO WD 2014-2020, SZOOP RPO WD 2014-2020;</a:t>
            </a:r>
          </a:p>
          <a:p>
            <a:pPr lvl="0">
              <a:spcBef>
                <a:spcPct val="0"/>
              </a:spcBef>
              <a:buFont typeface="Wingdings" panose="05000000000000000000" pitchFamily="2" charset="2"/>
              <a:buChar char="§"/>
            </a:pPr>
            <a:r>
              <a:rPr lang="pl-PL" sz="2000" dirty="0">
                <a:solidFill>
                  <a:prstClr val="black"/>
                </a:solidFill>
              </a:rPr>
              <a:t>horyzontalne;</a:t>
            </a:r>
          </a:p>
          <a:p>
            <a:pPr lvl="0">
              <a:spcBef>
                <a:spcPct val="0"/>
              </a:spcBef>
              <a:buFont typeface="Wingdings" panose="05000000000000000000" pitchFamily="2" charset="2"/>
              <a:buChar char="§"/>
            </a:pPr>
            <a:r>
              <a:rPr lang="pl-PL" sz="2000" dirty="0">
                <a:solidFill>
                  <a:prstClr val="black"/>
                </a:solidFill>
              </a:rPr>
              <a:t>dodatkowe – wskaźniki projektowe.</a:t>
            </a:r>
          </a:p>
          <a:p>
            <a:pPr marL="285750" lvl="0" indent="-285750">
              <a:spcBef>
                <a:spcPct val="0"/>
              </a:spcBef>
              <a:buFont typeface="Arial" panose="020B0604020202020204" pitchFamily="34" charset="0"/>
              <a:buChar char="•"/>
            </a:pPr>
            <a:endParaRPr lang="pl-PL" sz="2000" dirty="0">
              <a:solidFill>
                <a:prstClr val="black"/>
              </a:solidFill>
            </a:endParaRPr>
          </a:p>
          <a:p>
            <a:pPr marL="0" lvl="0" indent="0" algn="just">
              <a:spcBef>
                <a:spcPct val="0"/>
              </a:spcBef>
              <a:spcAft>
                <a:spcPts val="1200"/>
              </a:spcAft>
              <a:buNone/>
            </a:pPr>
            <a:r>
              <a:rPr lang="pl-PL" sz="2000" dirty="0">
                <a:solidFill>
                  <a:prstClr val="black"/>
                </a:solidFill>
              </a:rPr>
              <a:t>Wnioskodawca ma obowiązek uwzględnić </a:t>
            </a:r>
            <a:r>
              <a:rPr lang="pl-PL" sz="2000" b="1" dirty="0">
                <a:solidFill>
                  <a:prstClr val="black"/>
                </a:solidFill>
              </a:rPr>
              <a:t>wszystkie adekwatne</a:t>
            </a:r>
            <a:r>
              <a:rPr lang="pl-PL" sz="2000" dirty="0">
                <a:solidFill>
                  <a:prstClr val="black"/>
                </a:solidFill>
              </a:rPr>
              <a:t> wskaźniki z listy wskaźników opisanych dla danego naboru, odpowiadające celowi projektu. </a:t>
            </a:r>
          </a:p>
          <a:p>
            <a:pPr marL="0" lvl="0" indent="0" algn="just">
              <a:spcBef>
                <a:spcPct val="0"/>
              </a:spcBef>
              <a:buNone/>
            </a:pPr>
            <a:r>
              <a:rPr lang="pl-PL" sz="2000" dirty="0">
                <a:solidFill>
                  <a:prstClr val="black"/>
                </a:solidFill>
              </a:rPr>
              <a:t>Dodatkowo w ramach wniosku o dofinansowanie Wnioskodawca może określić inne, dodatkowe wskaźniki </a:t>
            </a:r>
            <a:r>
              <a:rPr lang="pl-PL" sz="2000" b="1" dirty="0">
                <a:solidFill>
                  <a:prstClr val="black"/>
                </a:solidFill>
              </a:rPr>
              <a:t>specyficzne dla danego projektu</a:t>
            </a:r>
            <a:r>
              <a:rPr lang="pl-PL" sz="2000" dirty="0">
                <a:solidFill>
                  <a:prstClr val="black"/>
                </a:solidFill>
              </a:rPr>
              <a:t>, o ile będzie to niezbędne dla prawidłowej realizacji projektu (tzw. wskaźniki projektowe).</a:t>
            </a:r>
          </a:p>
          <a:p>
            <a:endParaRPr lang="pl-PL" sz="2000"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53</a:t>
            </a:fld>
            <a:endParaRPr lang="pl-PL" altLang="pl-PL"/>
          </a:p>
        </p:txBody>
      </p:sp>
    </p:spTree>
    <p:extLst>
      <p:ext uri="{BB962C8B-B14F-4D97-AF65-F5344CB8AC3E}">
        <p14:creationId xmlns:p14="http://schemas.microsoft.com/office/powerpoint/2010/main" val="3091830306"/>
      </p:ext>
    </p:extLst>
  </p:cSld>
  <p:clrMapOvr>
    <a:masterClrMapping/>
  </p:clrMapOvr>
  <p:transition spd="med">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lvl="0" indent="0" algn="just">
              <a:spcBef>
                <a:spcPct val="0"/>
              </a:spcBef>
              <a:buNone/>
            </a:pPr>
            <a:endParaRPr lang="pl-PL" sz="2000" b="1" u="sng" dirty="0" smtClean="0">
              <a:solidFill>
                <a:prstClr val="black"/>
              </a:solidFill>
            </a:endParaRPr>
          </a:p>
          <a:p>
            <a:pPr marL="0" lvl="0" indent="0" algn="just">
              <a:spcBef>
                <a:spcPct val="0"/>
              </a:spcBef>
              <a:buNone/>
            </a:pPr>
            <a:r>
              <a:rPr lang="pl-PL" sz="2000" b="1" u="sng" dirty="0" smtClean="0">
                <a:solidFill>
                  <a:prstClr val="black"/>
                </a:solidFill>
              </a:rPr>
              <a:t>Wskaźniki </a:t>
            </a:r>
            <a:r>
              <a:rPr lang="pl-PL" sz="2000" b="1" u="sng" dirty="0">
                <a:solidFill>
                  <a:prstClr val="black"/>
                </a:solidFill>
              </a:rPr>
              <a:t>produktu</a:t>
            </a:r>
            <a:r>
              <a:rPr lang="pl-PL" sz="2000" b="1" dirty="0">
                <a:solidFill>
                  <a:prstClr val="black"/>
                </a:solidFill>
              </a:rPr>
              <a:t> </a:t>
            </a:r>
            <a:r>
              <a:rPr lang="pl-PL" sz="2000" dirty="0">
                <a:solidFill>
                  <a:prstClr val="black"/>
                </a:solidFill>
              </a:rPr>
              <a:t>są to wskaźniki powiązane bezpośrednio z wydatkami ponoszonymi w projekcie, mierzone konkretnymi wielkościami. Liczone są w jednostkach fizycznych lub monetarnych. Wybrane przez Wnioskodawcę wskaźniki muszą być adekwatne do zakresu projektu oraz mają być powiązane z </a:t>
            </a:r>
            <a:r>
              <a:rPr lang="pl-PL" sz="2000" dirty="0" smtClean="0">
                <a:solidFill>
                  <a:prstClr val="black"/>
                </a:solidFill>
              </a:rPr>
              <a:t>głównymi </a:t>
            </a:r>
            <a:r>
              <a:rPr lang="pl-PL" sz="2000" dirty="0">
                <a:solidFill>
                  <a:prstClr val="black"/>
                </a:solidFill>
              </a:rPr>
              <a:t>kategoriami wydatków w </a:t>
            </a:r>
            <a:r>
              <a:rPr lang="pl-PL" sz="2000" dirty="0" smtClean="0">
                <a:solidFill>
                  <a:prstClr val="black"/>
                </a:solidFill>
              </a:rPr>
              <a:t>projekcie.</a:t>
            </a:r>
          </a:p>
          <a:p>
            <a:pPr marL="0" lvl="0" indent="0" algn="just">
              <a:spcBef>
                <a:spcPct val="0"/>
              </a:spcBef>
              <a:buNone/>
            </a:pPr>
            <a:endParaRPr lang="pl-PL" sz="2000" b="1" u="sng" dirty="0">
              <a:solidFill>
                <a:prstClr val="black"/>
              </a:solidFill>
            </a:endParaRPr>
          </a:p>
          <a:p>
            <a:pPr marL="0" lvl="0" indent="0" algn="just">
              <a:spcBef>
                <a:spcPct val="0"/>
              </a:spcBef>
              <a:buNone/>
            </a:pPr>
            <a:r>
              <a:rPr lang="pl-PL" sz="2000" b="1" dirty="0" smtClean="0">
                <a:solidFill>
                  <a:prstClr val="black"/>
                </a:solidFill>
              </a:rPr>
              <a:t>Obligatoryjne </a:t>
            </a:r>
            <a:r>
              <a:rPr lang="pl-PL" sz="2000" b="1" dirty="0">
                <a:solidFill>
                  <a:prstClr val="black"/>
                </a:solidFill>
              </a:rPr>
              <a:t>wskaźniki produktu </a:t>
            </a:r>
            <a:r>
              <a:rPr lang="pl-PL" sz="2000" b="1" dirty="0" smtClean="0">
                <a:solidFill>
                  <a:prstClr val="black"/>
                </a:solidFill>
              </a:rPr>
              <a:t>– </a:t>
            </a:r>
            <a:r>
              <a:rPr lang="pl-PL" sz="2000" b="1" dirty="0">
                <a:solidFill>
                  <a:prstClr val="black"/>
                </a:solidFill>
              </a:rPr>
              <a:t>wskaźniki ujęte w RPO WD 2014-2020, SZOOP RPO WD 2014-2020:</a:t>
            </a:r>
          </a:p>
          <a:p>
            <a:pPr marL="0" lvl="0" indent="0" algn="just">
              <a:spcBef>
                <a:spcPct val="0"/>
              </a:spcBef>
              <a:buNone/>
            </a:pPr>
            <a:endParaRPr lang="pl-PL" sz="2000" dirty="0">
              <a:solidFill>
                <a:prstClr val="black"/>
              </a:solidFill>
            </a:endParaRPr>
          </a:p>
          <a:p>
            <a:pPr marL="457200" lvl="0" indent="-457200" algn="just">
              <a:spcBef>
                <a:spcPct val="0"/>
              </a:spcBef>
              <a:buAutoNum type="arabicParenR"/>
            </a:pPr>
            <a:r>
              <a:rPr lang="pl-PL" sz="2000" b="1" dirty="0" smtClean="0"/>
              <a:t>Liczba </a:t>
            </a:r>
            <a:r>
              <a:rPr lang="pl-PL" sz="2000" b="1" dirty="0"/>
              <a:t>wspartych obiektów, w których realizowane są usługi </a:t>
            </a:r>
            <a:r>
              <a:rPr lang="pl-PL" sz="2000" b="1" dirty="0" smtClean="0"/>
              <a:t>społeczne [szt.]</a:t>
            </a:r>
          </a:p>
          <a:p>
            <a:pPr marL="457200" lvl="0" indent="-457200" algn="just">
              <a:spcBef>
                <a:spcPct val="0"/>
              </a:spcBef>
              <a:buAutoNum type="arabicParenR"/>
            </a:pPr>
            <a:r>
              <a:rPr lang="pl-PL" sz="2000" b="1" dirty="0"/>
              <a:t>Liczba wybudowanych obiektów, w których realizowane są usługi aktywizacji </a:t>
            </a:r>
            <a:r>
              <a:rPr lang="pl-PL" sz="2000" b="1" dirty="0" smtClean="0"/>
              <a:t>społeczno-zawodowej [szt.]</a:t>
            </a:r>
          </a:p>
          <a:p>
            <a:pPr marL="457200" lvl="0" indent="-457200" algn="just">
              <a:spcBef>
                <a:spcPct val="0"/>
              </a:spcBef>
              <a:buAutoNum type="arabicParenR"/>
            </a:pPr>
            <a:r>
              <a:rPr lang="pl-PL" sz="2000" b="1" dirty="0">
                <a:ea typeface="Calibri"/>
                <a:cs typeface="Times New Roman"/>
              </a:rPr>
              <a:t>Liczba przebudowanych obiektów, w których realizowane są usługi aktywizacji </a:t>
            </a:r>
            <a:r>
              <a:rPr lang="pl-PL" sz="2000" b="1" dirty="0" smtClean="0">
                <a:ea typeface="Calibri"/>
                <a:cs typeface="Times New Roman"/>
              </a:rPr>
              <a:t>społeczno-zawodowej [szt.]</a:t>
            </a:r>
            <a:endParaRPr lang="pl-PL" sz="2000" b="1" dirty="0">
              <a:solidFill>
                <a:prstClr val="black"/>
              </a:solidFill>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Tree>
    <p:extLst>
      <p:ext uri="{BB962C8B-B14F-4D97-AF65-F5344CB8AC3E}">
        <p14:creationId xmlns:p14="http://schemas.microsoft.com/office/powerpoint/2010/main" val="1891207373"/>
      </p:ext>
    </p:extLst>
  </p:cSld>
  <p:clrMapOvr>
    <a:masterClrMapping/>
  </p:clrMapOvr>
  <p:transition spd="med">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328592"/>
          </a:xfrm>
        </p:spPr>
        <p:txBody>
          <a:bodyPr/>
          <a:lstStyle/>
          <a:p>
            <a:pPr marL="0" indent="0" algn="just">
              <a:spcBef>
                <a:spcPct val="0"/>
              </a:spcBef>
              <a:buNone/>
            </a:pPr>
            <a:endParaRPr lang="pl-PL" sz="2000" b="1" dirty="0" smtClean="0"/>
          </a:p>
          <a:p>
            <a:pPr marL="0" indent="0" algn="just">
              <a:spcBef>
                <a:spcPct val="0"/>
              </a:spcBef>
              <a:buNone/>
            </a:pPr>
            <a:r>
              <a:rPr lang="pl-PL" sz="2000" b="1" u="sng" dirty="0" smtClean="0"/>
              <a:t>Liczba </a:t>
            </a:r>
            <a:r>
              <a:rPr lang="pl-PL" sz="2000" b="1" u="sng" dirty="0"/>
              <a:t>wspartych obiektów, w których realizowane są usługi </a:t>
            </a:r>
            <a:r>
              <a:rPr lang="pl-PL" sz="2000" b="1" u="sng" dirty="0" smtClean="0"/>
              <a:t>społeczne [szt.]</a:t>
            </a:r>
          </a:p>
          <a:p>
            <a:pPr marL="0" indent="0" algn="just">
              <a:spcBef>
                <a:spcPts val="1000"/>
              </a:spcBef>
              <a:spcAft>
                <a:spcPts val="0"/>
              </a:spcAft>
              <a:buNone/>
            </a:pPr>
            <a:r>
              <a:rPr lang="pl-PL" sz="2000" b="1" dirty="0" smtClean="0"/>
              <a:t>Definicja: </a:t>
            </a:r>
            <a:r>
              <a:rPr lang="pl-PL" sz="2000" dirty="0">
                <a:ea typeface="Calibri"/>
                <a:cs typeface="Arial"/>
              </a:rPr>
              <a:t>Wskaźnik odnosi się do obiektów służących realizacji usług społecznych, w tym usług opiekuńczych i bytowych, w których wykonano roboty budowlane lub wyposażono w niezbędny sprzęt służący udzielaniu usług społecznych.</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Roboty </a:t>
            </a:r>
            <a:r>
              <a:rPr lang="pl-PL" sz="2000" dirty="0">
                <a:ea typeface="Calibri"/>
                <a:cs typeface="Arial"/>
              </a:rPr>
              <a:t>budowlane rozumieć należy zgodnie z prawem budowlanym – jako budowę, a także prace polegające na przebudowie, remoncie.</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Budowa </a:t>
            </a:r>
            <a:r>
              <a:rPr lang="pl-PL" sz="2000" dirty="0">
                <a:ea typeface="Calibri"/>
                <a:cs typeface="Arial"/>
              </a:rPr>
              <a:t>oznacza wykonanie obiektu budowlanego w określonym miejscu, a także odbudowę, rozbudowę, nadbudowę obiektu budowlanego.</a:t>
            </a:r>
            <a:endParaRPr lang="pl-PL" sz="2000" dirty="0">
              <a:ea typeface="Times New Roman"/>
              <a:cs typeface="Times New Roman"/>
            </a:endParaRPr>
          </a:p>
          <a:p>
            <a:pPr marL="0" indent="0" algn="just">
              <a:spcBef>
                <a:spcPts val="1000"/>
              </a:spcBef>
              <a:spcAft>
                <a:spcPts val="0"/>
              </a:spcAft>
              <a:buNone/>
            </a:pPr>
            <a:r>
              <a:rPr lang="pl-PL" sz="2000" dirty="0" smtClean="0">
                <a:ea typeface="Calibri"/>
                <a:cs typeface="Arial"/>
              </a:rPr>
              <a:t>We </a:t>
            </a:r>
            <a:r>
              <a:rPr lang="pl-PL" sz="2000" dirty="0">
                <a:ea typeface="Calibri"/>
                <a:cs typeface="Arial"/>
              </a:rPr>
              <a:t>wskaźniku należy również wykazać obiekty przebudowane, przez co należy rozumieć wykonywanie robót budowlanych, w wyniku których następuje zmiana parametrów użytkowych lub technicznych istniejącego obiektu budowlanego, z wyjątkiem charakterystycznych parametrów, jak: kubatura, powierzchnia zabudowy, wysokość, długość, szerokość bądź liczba kondygnacji. </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Tree>
    <p:extLst>
      <p:ext uri="{BB962C8B-B14F-4D97-AF65-F5344CB8AC3E}">
        <p14:creationId xmlns:p14="http://schemas.microsoft.com/office/powerpoint/2010/main" val="813770430"/>
      </p:ext>
    </p:extLst>
  </p:cSld>
  <p:clrMapOvr>
    <a:masterClrMapping/>
  </p:clrMapOvr>
  <p:transition spd="med">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052736"/>
            <a:ext cx="8229600" cy="5616624"/>
          </a:xfrm>
        </p:spPr>
        <p:txBody>
          <a:bodyPr/>
          <a:lstStyle/>
          <a:p>
            <a:pPr marL="0" indent="0" algn="just">
              <a:spcBef>
                <a:spcPts val="1000"/>
              </a:spcBef>
              <a:spcAft>
                <a:spcPts val="0"/>
              </a:spcAft>
              <a:buNone/>
            </a:pPr>
            <a:r>
              <a:rPr lang="pl-PL" sz="2000" dirty="0" smtClean="0">
                <a:ea typeface="Calibri"/>
                <a:cs typeface="Arial"/>
              </a:rPr>
              <a:t>Remont </a:t>
            </a:r>
            <a:r>
              <a:rPr lang="pl-PL" sz="2000" dirty="0">
                <a:ea typeface="Calibri"/>
                <a:cs typeface="Arial"/>
              </a:rPr>
              <a:t>oznacza wykonywanie w istniejącym obiekcie budowlanym robót budowlanych polegających na odtworzeniu stanu pierwotnego, a niestanowiących bieżącej konserwacji, przy czym dopuszcza się stosowanie wyrobów budowlanych innych niż użyto w stanie pierwotnym.</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dirty="0" smtClean="0">
                <a:ea typeface="Calibri"/>
                <a:cs typeface="Arial"/>
              </a:rPr>
              <a:t>W </a:t>
            </a:r>
            <a:r>
              <a:rPr lang="pl-PL" sz="2000" dirty="0">
                <a:ea typeface="Calibri"/>
                <a:cs typeface="Arial"/>
              </a:rPr>
              <a:t>ramach wskaźnika należy wykazać:</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wyposażone obiekty;</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obiekty, w których wykonano roboty budowlane;</a:t>
            </a:r>
            <a:endParaRPr lang="pl-PL" sz="2000" dirty="0">
              <a:ea typeface="Times New Roman"/>
              <a:cs typeface="Times New Roman"/>
            </a:endParaRPr>
          </a:p>
          <a:p>
            <a:pPr lvl="0" algn="just">
              <a:spcBef>
                <a:spcPts val="0"/>
              </a:spcBef>
              <a:spcAft>
                <a:spcPts val="0"/>
              </a:spcAft>
              <a:buFont typeface="Wingdings" panose="05000000000000000000" pitchFamily="2" charset="2"/>
              <a:buChar char="§"/>
            </a:pPr>
            <a:r>
              <a:rPr lang="pl-PL" sz="2000" dirty="0">
                <a:ea typeface="Calibri"/>
                <a:cs typeface="Arial"/>
              </a:rPr>
              <a:t>doposażone obiekty, w których wykonano roboty budowlane</a:t>
            </a:r>
            <a:r>
              <a:rPr lang="pl-PL" sz="2000" dirty="0" smtClean="0">
                <a:ea typeface="Calibri"/>
                <a:cs typeface="Arial"/>
              </a:rPr>
              <a:t>.</a:t>
            </a:r>
          </a:p>
          <a:p>
            <a:pPr marL="0" indent="0" algn="just">
              <a:spcBef>
                <a:spcPts val="1000"/>
              </a:spcBef>
              <a:spcAft>
                <a:spcPts val="0"/>
              </a:spcAft>
              <a:buNone/>
            </a:pPr>
            <a:r>
              <a:rPr lang="pl-PL" sz="2000" dirty="0">
                <a:ea typeface="Calibri"/>
                <a:cs typeface="Arial"/>
              </a:rPr>
              <a:t> </a:t>
            </a:r>
            <a:r>
              <a:rPr lang="pl-PL" sz="2000" dirty="0" smtClean="0">
                <a:ea typeface="Calibri"/>
                <a:cs typeface="Arial"/>
              </a:rPr>
              <a:t>Zakres </a:t>
            </a:r>
            <a:r>
              <a:rPr lang="pl-PL" sz="2000" dirty="0">
                <a:ea typeface="Calibri"/>
                <a:cs typeface="Arial"/>
              </a:rPr>
              <a:t>wsparcia zgodnie z zapisami UP i linii demarkacyjnej dla PI 9.1.</a:t>
            </a:r>
            <a:endParaRPr lang="pl-PL" sz="2000" dirty="0">
              <a:ea typeface="Times New Roman"/>
              <a:cs typeface="Times New Roman"/>
            </a:endParaRPr>
          </a:p>
          <a:p>
            <a:pPr marL="0" indent="0" algn="just">
              <a:spcBef>
                <a:spcPts val="1000"/>
              </a:spcBef>
              <a:spcAft>
                <a:spcPts val="0"/>
              </a:spcAft>
              <a:buNone/>
            </a:pPr>
            <a:r>
              <a:rPr lang="pl-PL" sz="2000" dirty="0">
                <a:ea typeface="Calibri"/>
                <a:cs typeface="Arial"/>
              </a:rPr>
              <a:t> </a:t>
            </a:r>
            <a:r>
              <a:rPr lang="pl-PL" sz="2000" i="1" dirty="0" smtClean="0">
                <a:ea typeface="Calibri"/>
                <a:cs typeface="Arial"/>
              </a:rPr>
              <a:t>Usługi </a:t>
            </a:r>
            <a:r>
              <a:rPr lang="pl-PL" sz="2000" i="1" dirty="0">
                <a:ea typeface="Calibri"/>
                <a:cs typeface="Arial"/>
              </a:rPr>
              <a:t>społeczne świadczone w interesie ogólnym należy rozumieć zgodnie z definicją wskazaną w krajowych wytycznych w zakresie zasad realizacji przedsięwzięć w obszarze włączenia społecznego i zwalczania ubóstwa z wykorzystaniem środków Europejskiego Funduszu Europejskiego i Europejskiego Funduszu Rozwoju Regionalnego w perspektywie 2014-2020</a:t>
            </a:r>
            <a:r>
              <a:rPr lang="pl-PL" sz="2000" dirty="0">
                <a:ea typeface="Calibri"/>
                <a:cs typeface="Arial"/>
              </a:rPr>
              <a:t>.</a:t>
            </a:r>
            <a:r>
              <a:rPr lang="pl-PL" sz="2000" dirty="0"/>
              <a:t> </a:t>
            </a:r>
            <a:endParaRPr lang="pl-PL" sz="2000" dirty="0" smtClean="0"/>
          </a:p>
          <a:p>
            <a:pPr marL="0" indent="0" algn="just">
              <a:spcBef>
                <a:spcPts val="0"/>
              </a:spcBef>
              <a:spcAft>
                <a:spcPts val="0"/>
              </a:spcAft>
              <a:buNone/>
            </a:pPr>
            <a:endParaRPr lang="pl-PL" sz="2000" dirty="0">
              <a:ea typeface="Times New Roman"/>
              <a:cs typeface="Times New Roman"/>
            </a:endParaRPr>
          </a:p>
          <a:p>
            <a:pPr marL="0" indent="0" algn="just">
              <a:spcBef>
                <a:spcPts val="1000"/>
              </a:spcBef>
              <a:spcAft>
                <a:spcPts val="0"/>
              </a:spcAft>
              <a:buNone/>
            </a:pPr>
            <a:r>
              <a:rPr lang="pl-PL" sz="1600" dirty="0">
                <a:ea typeface="Times New Roman"/>
                <a:cs typeface="Times New Roman"/>
              </a:rPr>
              <a:t>P</a:t>
            </a:r>
            <a:r>
              <a:rPr lang="pl-PL" sz="1600" dirty="0" smtClean="0">
                <a:ea typeface="Times New Roman"/>
                <a:cs typeface="Times New Roman"/>
              </a:rPr>
              <a:t>od </a:t>
            </a:r>
            <a:r>
              <a:rPr lang="pl-PL" sz="1600" dirty="0">
                <a:ea typeface="Times New Roman"/>
                <a:cs typeface="Times New Roman"/>
              </a:rPr>
              <a:t>pojęciem rozbudowy  rozumie się sytuację, w której rozbudowywana część obiektu będzie funkcjonalnie i rzeczywiście połączona z istniejącą częścią obiektu</a:t>
            </a:r>
            <a:endParaRPr lang="pl-PL" sz="1600" dirty="0">
              <a:ea typeface="Times New Roman"/>
            </a:endParaRPr>
          </a:p>
          <a:p>
            <a:pPr marL="0" indent="0" algn="just">
              <a:spcBef>
                <a:spcPct val="0"/>
              </a:spcBef>
              <a:buNone/>
            </a:pPr>
            <a:endParaRPr lang="pl-PL" sz="2000" b="1" dirty="0"/>
          </a:p>
          <a:p>
            <a:pPr marL="0" indent="0" algn="just">
              <a:spcBef>
                <a:spcPts val="1000"/>
              </a:spcBef>
              <a:spcAft>
                <a:spcPts val="0"/>
              </a:spcAft>
              <a:buNone/>
            </a:pPr>
            <a:r>
              <a:rPr lang="pl-PL" sz="2000" dirty="0">
                <a:ea typeface="Calibri"/>
                <a:cs typeface="Arial"/>
              </a:rPr>
              <a:t> </a:t>
            </a:r>
            <a:endParaRPr lang="pl-PL" sz="20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Tree>
    <p:extLst>
      <p:ext uri="{BB962C8B-B14F-4D97-AF65-F5344CB8AC3E}">
        <p14:creationId xmlns:p14="http://schemas.microsoft.com/office/powerpoint/2010/main" val="2665808773"/>
      </p:ext>
    </p:extLst>
  </p:cSld>
  <p:clrMapOvr>
    <a:masterClrMapping/>
  </p:clrMapOvr>
  <p:transition spd="med">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908720"/>
            <a:ext cx="8229600" cy="5949280"/>
          </a:xfrm>
        </p:spPr>
        <p:txBody>
          <a:bodyPr/>
          <a:lstStyle/>
          <a:p>
            <a:pPr marL="0" lvl="0" indent="0" algn="just">
              <a:spcBef>
                <a:spcPct val="0"/>
              </a:spcBef>
              <a:buNone/>
            </a:pPr>
            <a:r>
              <a:rPr lang="pl-PL" sz="1900" b="1" u="sng" dirty="0" smtClean="0">
                <a:solidFill>
                  <a:prstClr val="black"/>
                </a:solidFill>
                <a:ea typeface="Calibri"/>
                <a:cs typeface="Times New Roman"/>
              </a:rPr>
              <a:t>Liczba wybudowanych obiektów, w których realizowane są usługi aktywizacji społeczno-zawodowej [szt.]:</a:t>
            </a:r>
            <a:endParaRPr lang="pl-PL" sz="1900" b="1" u="sng" dirty="0" smtClean="0">
              <a:solidFill>
                <a:prstClr val="black"/>
              </a:solidFill>
            </a:endParaRPr>
          </a:p>
          <a:p>
            <a:pPr marL="0" indent="0" algn="just">
              <a:spcAft>
                <a:spcPts val="0"/>
              </a:spcAft>
              <a:buNone/>
            </a:pPr>
            <a:r>
              <a:rPr lang="pl-PL" sz="1900" b="1" dirty="0" smtClean="0"/>
              <a:t>Definicja: </a:t>
            </a:r>
            <a:r>
              <a:rPr lang="pl-PL" sz="1900" dirty="0">
                <a:ea typeface="Times New Roman"/>
                <a:cs typeface="TimesNewRoman,Bold"/>
              </a:rPr>
              <a:t>Wskaźnik odnosi się do obiektów służących realizacji usług aktywizacji społeczno-zawodowej, które zostały wybudowane w wyniku udzielonego wsparcia. </a:t>
            </a:r>
          </a:p>
          <a:p>
            <a:pPr marL="0" indent="0" algn="just">
              <a:spcAft>
                <a:spcPts val="0"/>
              </a:spcAft>
              <a:buNone/>
            </a:pPr>
            <a:r>
              <a:rPr lang="pl-PL" sz="1900" dirty="0" smtClean="0">
                <a:ea typeface="Times New Roman"/>
                <a:cs typeface="TimesNewRoman,Bold"/>
              </a:rPr>
              <a:t>Zgodnie </a:t>
            </a:r>
            <a:r>
              <a:rPr lang="pl-PL" sz="1900" dirty="0">
                <a:ea typeface="Times New Roman"/>
                <a:cs typeface="TimesNewRoman,Bold"/>
              </a:rPr>
              <a:t>z prawem budowlanym, budowa oznacza wykonanie obiektu budowlanego w określonym miejscu, a także odbudowę, rozbudowę, nadbudowę obiektu budowlanego. </a:t>
            </a:r>
          </a:p>
          <a:p>
            <a:pPr marL="0" indent="0" algn="just">
              <a:spcAft>
                <a:spcPts val="0"/>
              </a:spcAft>
              <a:buNone/>
            </a:pPr>
            <a:r>
              <a:rPr lang="pl-PL" sz="1900" dirty="0" smtClean="0">
                <a:ea typeface="Times New Roman"/>
                <a:cs typeface="TimesNewRoman,Bold"/>
              </a:rPr>
              <a:t>Zakres </a:t>
            </a:r>
            <a:r>
              <a:rPr lang="pl-PL" sz="1900" dirty="0">
                <a:ea typeface="Times New Roman"/>
                <a:cs typeface="TimesNewRoman,Bold"/>
              </a:rPr>
              <a:t>wsparcia zgodnie z zapisami UP i linii demarkacyjnej dla PI 9.1 </a:t>
            </a:r>
          </a:p>
          <a:p>
            <a:pPr marL="0" indent="0" algn="just">
              <a:spcAft>
                <a:spcPts val="0"/>
              </a:spcAft>
              <a:buNone/>
            </a:pPr>
            <a:r>
              <a:rPr lang="pl-PL" sz="1900" i="1" dirty="0" smtClean="0">
                <a:ea typeface="Times New Roman"/>
                <a:cs typeface="TimesNewRoman,Bold"/>
              </a:rPr>
              <a:t>Przez </a:t>
            </a:r>
            <a:r>
              <a:rPr lang="pl-PL" sz="1900" i="1" dirty="0">
                <a:ea typeface="Times New Roman"/>
                <a:cs typeface="TimesNewRoman,Bold"/>
              </a:rPr>
              <a:t>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a:t>
            </a:r>
            <a:r>
              <a:rPr lang="pl-PL" sz="1900" dirty="0">
                <a:ea typeface="Times New Roman"/>
                <a:cs typeface="TimesNewRoman,Bold"/>
              </a:rPr>
              <a:t>.</a:t>
            </a:r>
          </a:p>
          <a:p>
            <a:pPr marL="0" indent="0" algn="just">
              <a:spcAft>
                <a:spcPts val="0"/>
              </a:spcAft>
              <a:buNone/>
            </a:pPr>
            <a:r>
              <a:rPr lang="pl-PL" sz="1900" dirty="0" smtClean="0">
                <a:ea typeface="Times New Roman"/>
                <a:cs typeface="TimesNewRoman,Bold"/>
              </a:rPr>
              <a:t>Zgodnie </a:t>
            </a:r>
            <a:r>
              <a:rPr lang="pl-PL" sz="1900" dirty="0">
                <a:ea typeface="Times New Roman"/>
                <a:cs typeface="TimesNewRoman,Bold"/>
              </a:rPr>
              <a:t>z prawem budowlanym budowa oznacza wykonanie obiektu budowlanego w określonym miejscu, a także odbudowę, rozbudowę , nadbudowę obiektu budowlanego.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Tree>
    <p:extLst>
      <p:ext uri="{BB962C8B-B14F-4D97-AF65-F5344CB8AC3E}">
        <p14:creationId xmlns:p14="http://schemas.microsoft.com/office/powerpoint/2010/main" val="1267995222"/>
      </p:ext>
    </p:extLst>
  </p:cSld>
  <p:clrMapOvr>
    <a:masterClrMapping/>
  </p:clrMapOvr>
  <p:transition spd="med">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3447"/>
            <a:ext cx="8229600" cy="894730"/>
          </a:xfrm>
        </p:spPr>
        <p:txBody>
          <a:bodyPr/>
          <a:lstStyle/>
          <a:p>
            <a:r>
              <a:rPr lang="pl-PL" sz="3200" b="1" dirty="0" smtClean="0"/>
              <a:t>Załącznik nr 2 do Regulaminu </a:t>
            </a:r>
            <a:r>
              <a:rPr lang="pl-PL" sz="3200" b="1" i="1" dirty="0" smtClean="0"/>
              <a:t>Lista wskaźników</a:t>
            </a:r>
            <a:endParaRPr lang="pl-PL" sz="3200" b="1" i="1" dirty="0"/>
          </a:p>
        </p:txBody>
      </p:sp>
      <p:sp>
        <p:nvSpPr>
          <p:cNvPr id="3" name="Symbol zastępczy zawartości 2"/>
          <p:cNvSpPr>
            <a:spLocks noGrp="1"/>
          </p:cNvSpPr>
          <p:nvPr>
            <p:ph idx="1"/>
          </p:nvPr>
        </p:nvSpPr>
        <p:spPr>
          <a:xfrm>
            <a:off x="539552" y="1124744"/>
            <a:ext cx="8229600" cy="5733256"/>
          </a:xfrm>
        </p:spPr>
        <p:txBody>
          <a:bodyPr/>
          <a:lstStyle/>
          <a:p>
            <a:pPr marL="0" lvl="0" indent="0" algn="just">
              <a:spcBef>
                <a:spcPct val="0"/>
              </a:spcBef>
              <a:buNone/>
            </a:pPr>
            <a:r>
              <a:rPr lang="pl-PL" sz="1900" b="1" u="sng" dirty="0" smtClean="0">
                <a:solidFill>
                  <a:prstClr val="black"/>
                </a:solidFill>
                <a:ea typeface="Calibri"/>
                <a:cs typeface="Times New Roman"/>
              </a:rPr>
              <a:t>Liczba przebudowanych obiektów, w których realizowane są usługi aktywizacji społeczno-zawodowej [szt.]:</a:t>
            </a:r>
            <a:endParaRPr lang="pl-PL" sz="1900" b="1" u="sng" dirty="0" smtClean="0">
              <a:solidFill>
                <a:prstClr val="black"/>
              </a:solidFill>
            </a:endParaRPr>
          </a:p>
          <a:p>
            <a:pPr marL="0" indent="0" algn="just">
              <a:spcAft>
                <a:spcPts val="0"/>
              </a:spcAft>
              <a:buNone/>
            </a:pPr>
            <a:r>
              <a:rPr lang="pl-PL" sz="1900" b="1" dirty="0" smtClean="0"/>
              <a:t>Definicja: </a:t>
            </a:r>
            <a:r>
              <a:rPr lang="pl-PL" sz="1900" dirty="0" smtClean="0">
                <a:ea typeface="Times New Roman"/>
                <a:cs typeface="TimesNewRoman,Bold"/>
              </a:rPr>
              <a:t>Wskaźnik odnosi się do obiektów służących realizacji usług aktywizacji społeczno-zawodowej, które zostały przebudowane lub rozbudowane w wyniku udzielonego wsparcia. </a:t>
            </a:r>
          </a:p>
          <a:p>
            <a:pPr marL="0" indent="0" algn="just">
              <a:spcAft>
                <a:spcPts val="0"/>
              </a:spcAft>
              <a:buNone/>
            </a:pPr>
            <a:r>
              <a:rPr lang="pl-PL" sz="1900" dirty="0" smtClean="0">
                <a:ea typeface="Times New Roman"/>
                <a:cs typeface="TimesNewRoman,Bold"/>
              </a:rPr>
              <a:t>Przez przebudowę należy rozumieć wykonywanie robót budowlanych, w wyniku których następuje zmiana parametrów użytkowych lub technicznych istniejącej infrastruktury, z wyjątkiem charakterystycznych parametrów, jak: kubatura, powierzchnia zabudowy, wysokość, długość, szerokość bądź liczba kondygnacji. </a:t>
            </a:r>
          </a:p>
          <a:p>
            <a:pPr marL="0" indent="0" algn="just">
              <a:spcAft>
                <a:spcPts val="0"/>
              </a:spcAft>
              <a:buNone/>
            </a:pPr>
            <a:r>
              <a:rPr lang="pl-PL" sz="1900" dirty="0" smtClean="0">
                <a:ea typeface="Times New Roman"/>
                <a:cs typeface="TimesNewRoman,Bold"/>
              </a:rPr>
              <a:t>Zakres wsparcia zgodnie z zapisami UP i linii demarkacyjnej dla PI 9.1.</a:t>
            </a:r>
          </a:p>
          <a:p>
            <a:pPr marL="0" indent="0" algn="just">
              <a:spcAft>
                <a:spcPts val="0"/>
              </a:spcAft>
              <a:buNone/>
            </a:pPr>
            <a:endParaRPr lang="pl-PL" sz="1900" dirty="0" smtClean="0">
              <a:ea typeface="Times New Roman"/>
              <a:cs typeface="TimesNewRoman,Bold"/>
            </a:endParaRPr>
          </a:p>
          <a:p>
            <a:pPr marL="0" indent="0" algn="just">
              <a:buNone/>
            </a:pPr>
            <a:r>
              <a:rPr lang="pl-PL" sz="1900" i="1" dirty="0" smtClean="0">
                <a:ea typeface="Times New Roman"/>
                <a:cs typeface="Times New Roman"/>
              </a:rPr>
              <a:t>Przez aktywizację społeczno-zawodową należy rozumieć zestaw instrumentów o charakterze aktywizacyjnym, mających doprowadzić do przywrócenia osób wykluczonych na rynek pracy oraz do ich integracji ze społeczeństwem, poprzez przywrócenie im zdolności lub możliwości zatrudnienia, uzyskanie wsparcia dochodowego oraz wyeliminowanie przeszkód napotykanych przez osoby i rodziny w procesie dostępu do praw i usług społecznych, a przez to wspierających ich powrót do zatrudnienia lub innej pracy zarobkowej. </a:t>
            </a:r>
            <a:r>
              <a:rPr lang="pl-PL" sz="1900" dirty="0" smtClean="0">
                <a:ea typeface="Calibri"/>
                <a:cs typeface="Arial"/>
              </a:rPr>
              <a:t> </a:t>
            </a:r>
            <a:endParaRPr lang="pl-PL" sz="1900" dirty="0">
              <a:ea typeface="Times New Roman"/>
              <a:cs typeface="Times New Roman"/>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Tree>
    <p:extLst>
      <p:ext uri="{BB962C8B-B14F-4D97-AF65-F5344CB8AC3E}">
        <p14:creationId xmlns:p14="http://schemas.microsoft.com/office/powerpoint/2010/main" val="699199461"/>
      </p:ext>
    </p:extLst>
  </p:cSld>
  <p:clrMapOvr>
    <a:masterClrMapping/>
  </p:clrMapOvr>
  <p:transition spd="med">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052736"/>
          </a:xfrm>
        </p:spPr>
        <p:txBody>
          <a:bodyPr/>
          <a:lstStyle/>
          <a:p>
            <a:r>
              <a:rPr lang="pl-PL" sz="3200" b="1" dirty="0">
                <a:solidFill>
                  <a:prstClr val="black"/>
                </a:solidFill>
              </a:rPr>
              <a:t>Załącznik nr 2 do Regulaminu </a:t>
            </a:r>
            <a:r>
              <a:rPr lang="pl-PL" sz="3200" b="1" i="1" dirty="0">
                <a:solidFill>
                  <a:prstClr val="black"/>
                </a:solidFill>
              </a:rPr>
              <a:t>Lista wskaźników</a:t>
            </a:r>
            <a:endParaRPr lang="pl-PL" dirty="0"/>
          </a:p>
        </p:txBody>
      </p:sp>
      <p:sp>
        <p:nvSpPr>
          <p:cNvPr id="3" name="Symbol zastępczy zawartości 2"/>
          <p:cNvSpPr>
            <a:spLocks noGrp="1"/>
          </p:cNvSpPr>
          <p:nvPr>
            <p:ph idx="1"/>
          </p:nvPr>
        </p:nvSpPr>
        <p:spPr/>
        <p:txBody>
          <a:bodyPr/>
          <a:lstStyle/>
          <a:p>
            <a:pPr marL="0" indent="0" algn="just">
              <a:buNone/>
            </a:pPr>
            <a:r>
              <a:rPr lang="pl-PL" sz="2000" b="1" u="sng" dirty="0"/>
              <a:t>Wskaźniki rezultatu bezpośredniego</a:t>
            </a:r>
            <a:r>
              <a:rPr lang="pl-PL" sz="2000" dirty="0"/>
              <a:t> są to wskaźniki odnoszące się do bezpośrednich efektów projektu, stanowią wynik realizacji projektu, ale mogą mieć na niego wpływ także inne zewnętrzne czynniki; niepowiązane bezpośrednio z wydatkami ponoszonymi w projekcie. Dostarczają informacji </a:t>
            </a:r>
            <a:r>
              <a:rPr lang="pl-PL" sz="2000" dirty="0" smtClean="0"/>
              <a:t/>
            </a:r>
            <a:br>
              <a:rPr lang="pl-PL" sz="2000" dirty="0" smtClean="0"/>
            </a:br>
            <a:r>
              <a:rPr lang="pl-PL" sz="2000" dirty="0" smtClean="0"/>
              <a:t>o </a:t>
            </a:r>
            <a:r>
              <a:rPr lang="pl-PL" sz="2000" dirty="0"/>
              <a:t>zmianach jakie nastąpiły w wyniku realizacji projektu, w porównaniu </a:t>
            </a:r>
            <a:r>
              <a:rPr lang="pl-PL" sz="2000" dirty="0" smtClean="0"/>
              <a:t/>
            </a:r>
            <a:br>
              <a:rPr lang="pl-PL" sz="2000" dirty="0" smtClean="0"/>
            </a:br>
            <a:r>
              <a:rPr lang="pl-PL" sz="2000" dirty="0" smtClean="0"/>
              <a:t>z </a:t>
            </a:r>
            <a:r>
              <a:rPr lang="pl-PL" sz="2000" dirty="0"/>
              <a:t>wielkością wyjściową (bazową). Są logicznie powiązane ze wskaźnikami produktu.  Muszą być adekwatne do celu projektu</a:t>
            </a:r>
            <a:r>
              <a:rPr lang="pl-PL" sz="2000" dirty="0" smtClean="0"/>
              <a:t>.</a:t>
            </a:r>
          </a:p>
          <a:p>
            <a:pPr marL="0" indent="0" algn="just">
              <a:buNone/>
            </a:pPr>
            <a:endParaRPr lang="pl-PL" sz="2000" dirty="0"/>
          </a:p>
          <a:p>
            <a:pPr marL="0" indent="0">
              <a:buNone/>
            </a:pPr>
            <a:r>
              <a:rPr lang="pl-PL" sz="2000" b="1" dirty="0"/>
              <a:t>W ramach Działania 6.1 w przypadku projektów typu B</a:t>
            </a:r>
            <a:r>
              <a:rPr lang="pl-PL" sz="2000" b="1" dirty="0" smtClean="0"/>
              <a:t> </a:t>
            </a:r>
            <a:r>
              <a:rPr lang="pl-PL" sz="2000" b="1" u="sng" dirty="0"/>
              <a:t>nie przewidziano wskaźników rezultatu bezpośredniego</a:t>
            </a:r>
            <a:r>
              <a:rPr lang="pl-PL" sz="2000" b="1" dirty="0"/>
              <a:t>.</a:t>
            </a:r>
            <a:endParaRPr lang="pl-PL" sz="2000" dirty="0"/>
          </a:p>
          <a:p>
            <a:pPr marL="0" indent="0">
              <a:buNone/>
            </a:pPr>
            <a:r>
              <a:rPr lang="pl-PL" sz="2000" b="1" dirty="0"/>
              <a:t>Jednakże wszyscy </a:t>
            </a:r>
            <a:r>
              <a:rPr lang="pl-PL" sz="2000" b="1" dirty="0" smtClean="0"/>
              <a:t>Wnioskodawcy </a:t>
            </a:r>
            <a:r>
              <a:rPr lang="pl-PL" sz="2000" b="1" dirty="0"/>
              <a:t>są zobligowani do określenia </a:t>
            </a:r>
            <a:r>
              <a:rPr lang="pl-PL" sz="2000" b="1" dirty="0" smtClean="0"/>
              <a:t>wskaźników </a:t>
            </a:r>
            <a:r>
              <a:rPr lang="pl-PL" sz="2000" b="1" dirty="0"/>
              <a:t>o charakterze rezultatu bezpośredniego – horyzontalnych, jeśli są adekwatne do celu </a:t>
            </a:r>
            <a:r>
              <a:rPr lang="pl-PL" sz="2000" b="1" dirty="0" smtClean="0"/>
              <a:t>projektu.</a:t>
            </a:r>
            <a:endParaRPr lang="pl-PL" sz="2000" dirty="0"/>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59</a:t>
            </a:fld>
            <a:endParaRPr lang="pl-PL" altLang="pl-PL"/>
          </a:p>
        </p:txBody>
      </p:sp>
    </p:spTree>
    <p:extLst>
      <p:ext uri="{BB962C8B-B14F-4D97-AF65-F5344CB8AC3E}">
        <p14:creationId xmlns:p14="http://schemas.microsoft.com/office/powerpoint/2010/main" val="67180540"/>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pPr lvl="0">
              <a:spcBef>
                <a:spcPts val="0"/>
              </a:spcBef>
              <a:spcAft>
                <a:spcPts val="0"/>
              </a:spcAft>
            </a:pPr>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sz="1800" dirty="0"/>
          </a:p>
        </p:txBody>
      </p:sp>
      <p:sp>
        <p:nvSpPr>
          <p:cNvPr id="3" name="Symbol zastępczy zawartości 2"/>
          <p:cNvSpPr>
            <a:spLocks noGrp="1"/>
          </p:cNvSpPr>
          <p:nvPr>
            <p:ph idx="1"/>
          </p:nvPr>
        </p:nvSpPr>
        <p:spPr>
          <a:xfrm>
            <a:off x="457200" y="1124744"/>
            <a:ext cx="8229600" cy="5001419"/>
          </a:xfrm>
        </p:spPr>
        <p:txBody>
          <a:bodyPr/>
          <a:lstStyle/>
          <a:p>
            <a:pPr marL="0" lvl="0" indent="0" algn="ctr">
              <a:buNone/>
            </a:pPr>
            <a:endParaRPr lang="pl-PL" sz="2000" dirty="0" smtClean="0">
              <a:solidFill>
                <a:prstClr val="black"/>
              </a:solidFill>
            </a:endParaRPr>
          </a:p>
          <a:p>
            <a:pPr marL="0" lvl="0" indent="0" algn="just">
              <a:buNone/>
            </a:pPr>
            <a:endParaRPr lang="pl-PL" sz="2000" b="1" dirty="0" smtClean="0">
              <a:solidFill>
                <a:prstClr val="black"/>
              </a:solidFill>
            </a:endParaRPr>
          </a:p>
          <a:p>
            <a:pPr marL="0" lvl="0" indent="0" algn="just">
              <a:buNone/>
            </a:pPr>
            <a:r>
              <a:rPr lang="pl-PL" sz="2000" b="1" dirty="0" err="1" smtClean="0">
                <a:solidFill>
                  <a:prstClr val="black"/>
                </a:solidFill>
              </a:rPr>
              <a:t>Deinstytucjonalizacja</a:t>
            </a:r>
            <a:r>
              <a:rPr lang="pl-PL" sz="2000" b="1" dirty="0" smtClean="0">
                <a:solidFill>
                  <a:prstClr val="black"/>
                </a:solidFill>
              </a:rPr>
              <a:t> </a:t>
            </a:r>
            <a:r>
              <a:rPr lang="pl-PL" sz="2000" b="1" dirty="0">
                <a:solidFill>
                  <a:prstClr val="black"/>
                </a:solidFill>
              </a:rPr>
              <a:t>usług </a:t>
            </a:r>
            <a:r>
              <a:rPr lang="pl-PL" sz="2000" dirty="0">
                <a:solidFill>
                  <a:prstClr val="black"/>
                </a:solidFill>
              </a:rPr>
              <a:t>– proces przejścia od </a:t>
            </a:r>
            <a:r>
              <a:rPr lang="pl-PL" sz="2000" dirty="0">
                <a:solidFill>
                  <a:srgbClr val="FF0000"/>
                </a:solidFill>
              </a:rPr>
              <a:t>opieki instytucjonalnej</a:t>
            </a:r>
            <a:r>
              <a:rPr lang="pl-PL" sz="2000" dirty="0">
                <a:solidFill>
                  <a:prstClr val="black"/>
                </a:solidFill>
              </a:rPr>
              <a:t> do </a:t>
            </a:r>
            <a:r>
              <a:rPr lang="pl-PL" sz="2000" dirty="0">
                <a:solidFill>
                  <a:srgbClr val="FF0000"/>
                </a:solidFill>
              </a:rPr>
              <a:t>usług świadczonych w lokalnej społeczności</a:t>
            </a:r>
            <a:r>
              <a:rPr lang="pl-PL" sz="2000" dirty="0">
                <a:solidFill>
                  <a:prstClr val="black"/>
                </a:solidFill>
              </a:rPr>
              <a:t>, realizowany w oparciu </a:t>
            </a:r>
            <a:r>
              <a:rPr lang="pl-PL" sz="2000" dirty="0" smtClean="0">
                <a:solidFill>
                  <a:prstClr val="black"/>
                </a:solidFill>
              </a:rPr>
              <a:t/>
            </a:r>
            <a:br>
              <a:rPr lang="pl-PL" sz="2000" dirty="0" smtClean="0">
                <a:solidFill>
                  <a:prstClr val="black"/>
                </a:solidFill>
              </a:rPr>
            </a:br>
            <a:r>
              <a:rPr lang="pl-PL" sz="2000" dirty="0" smtClean="0">
                <a:solidFill>
                  <a:prstClr val="black"/>
                </a:solidFill>
              </a:rPr>
              <a:t>o </a:t>
            </a:r>
            <a:r>
              <a:rPr lang="pl-PL" sz="2000" b="1" dirty="0">
                <a:solidFill>
                  <a:prstClr val="black"/>
                </a:solidFill>
              </a:rPr>
              <a:t>„Ogólnoeuropejskie wytyczne dotyczące przejścia od opieki instytucjonalnej do opieki świadczonej na poziomie lokalnych społeczności”</a:t>
            </a:r>
            <a:r>
              <a:rPr lang="pl-PL" sz="2000" dirty="0">
                <a:solidFill>
                  <a:prstClr val="black"/>
                </a:solidFill>
              </a:rPr>
              <a:t> i wymagający z jednej strony rozwoju usług świadczonych w lokalnej społeczności, z drugiej – stopniowego ograniczenia usług w ramach opieki instytucjonalnej. </a:t>
            </a:r>
            <a:endParaRPr lang="pl-PL" sz="2000" dirty="0" smtClean="0">
              <a:solidFill>
                <a:prstClr val="black"/>
              </a:solidFill>
            </a:endParaRPr>
          </a:p>
          <a:p>
            <a:pPr marL="0" lvl="0" indent="0" algn="just">
              <a:buNone/>
            </a:pPr>
            <a:endParaRPr lang="pl-PL" sz="2000" dirty="0">
              <a:solidFill>
                <a:prstClr val="black"/>
              </a:solidFill>
            </a:endParaRPr>
          </a:p>
          <a:p>
            <a:pPr marL="0" lvl="0" indent="0" algn="just">
              <a:buNone/>
            </a:pPr>
            <a:r>
              <a:rPr lang="pl-PL" sz="2000" dirty="0" smtClean="0">
                <a:solidFill>
                  <a:prstClr val="black"/>
                </a:solidFill>
              </a:rPr>
              <a:t>Integralnym </a:t>
            </a:r>
            <a:r>
              <a:rPr lang="pl-PL" sz="2000" dirty="0">
                <a:solidFill>
                  <a:prstClr val="black"/>
                </a:solidFill>
              </a:rPr>
              <a:t>elementem </a:t>
            </a:r>
            <a:r>
              <a:rPr lang="pl-PL" sz="2000" dirty="0" err="1">
                <a:solidFill>
                  <a:prstClr val="black"/>
                </a:solidFill>
              </a:rPr>
              <a:t>deinstytucjonalizacji</a:t>
            </a:r>
            <a:r>
              <a:rPr lang="pl-PL" sz="2000" dirty="0">
                <a:solidFill>
                  <a:prstClr val="black"/>
                </a:solidFill>
              </a:rPr>
              <a:t> usług jest profilaktyka, mająca zapobiegać umieszczaniu osób w opiece instytucjonalnej, a w przypadku dzieci – rozdzieleniu dziecka z rodziną i umieszczeniu w pieczy zastępczej.</a:t>
            </a: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6</a:t>
            </a:fld>
            <a:endParaRPr lang="pl-PL" altLang="pl-PL"/>
          </a:p>
        </p:txBody>
      </p:sp>
    </p:spTree>
    <p:extLst>
      <p:ext uri="{BB962C8B-B14F-4D97-AF65-F5344CB8AC3E}">
        <p14:creationId xmlns:p14="http://schemas.microsoft.com/office/powerpoint/2010/main" val="3461270241"/>
      </p:ext>
    </p:extLst>
  </p:cSld>
  <p:clrMapOvr>
    <a:masterClrMapping/>
  </p:clrMapOvr>
  <p:transition spd="med">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980728"/>
          </a:xfrm>
        </p:spPr>
        <p:txBody>
          <a:bodyPr/>
          <a:lstStyle/>
          <a:p>
            <a:pPr lvl="0"/>
            <a:r>
              <a:rPr lang="pl-PL" sz="3200" b="1" dirty="0">
                <a:solidFill>
                  <a:prstClr val="black"/>
                </a:solidFill>
                <a:ea typeface="+mn-ea"/>
                <a:cs typeface="+mn-cs"/>
              </a:rPr>
              <a:t>Termin, miejsce i forma składania wniosków o </a:t>
            </a:r>
            <a:r>
              <a:rPr lang="pl-PL" sz="3200" b="1" dirty="0" smtClean="0">
                <a:solidFill>
                  <a:prstClr val="black"/>
                </a:solidFill>
                <a:ea typeface="+mn-ea"/>
                <a:cs typeface="+mn-cs"/>
              </a:rPr>
              <a:t>dofinansowanie</a:t>
            </a:r>
            <a:endParaRPr lang="pl-PL" sz="3200" b="1" dirty="0"/>
          </a:p>
        </p:txBody>
      </p:sp>
      <p:sp>
        <p:nvSpPr>
          <p:cNvPr id="4" name="Symbol zastępczy zawartości 3"/>
          <p:cNvSpPr>
            <a:spLocks noGrp="1"/>
          </p:cNvSpPr>
          <p:nvPr>
            <p:ph idx="1"/>
          </p:nvPr>
        </p:nvSpPr>
        <p:spPr>
          <a:xfrm>
            <a:off x="457200" y="1124744"/>
            <a:ext cx="8229600" cy="5544616"/>
          </a:xfrm>
        </p:spPr>
        <p:txBody>
          <a:bodyPr/>
          <a:lstStyle/>
          <a:p>
            <a:pPr marL="0" indent="0" algn="just">
              <a:spcBef>
                <a:spcPts val="500"/>
              </a:spcBef>
              <a:spcAft>
                <a:spcPts val="0"/>
              </a:spcAft>
              <a:buNone/>
            </a:pPr>
            <a:endParaRPr lang="pl-PL" sz="2000" kern="150" dirty="0" smtClean="0">
              <a:ea typeface="Times New Roman"/>
              <a:cs typeface="Arial"/>
            </a:endParaRPr>
          </a:p>
          <a:p>
            <a:pPr marL="0" indent="0" algn="just">
              <a:spcBef>
                <a:spcPts val="500"/>
              </a:spcBef>
              <a:spcAft>
                <a:spcPts val="0"/>
              </a:spcAft>
              <a:buNone/>
            </a:pPr>
            <a:r>
              <a:rPr lang="pl-PL" sz="2000" kern="150" dirty="0" smtClean="0">
                <a:ea typeface="Times New Roman"/>
                <a:cs typeface="Arial"/>
              </a:rPr>
              <a:t>Wnioskodawca </a:t>
            </a:r>
            <a:r>
              <a:rPr lang="pl-PL" sz="2000" kern="150" dirty="0">
                <a:ea typeface="Times New Roman"/>
                <a:cs typeface="Arial"/>
              </a:rPr>
              <a:t>wypełnia wniosek o dofinansowanie za pośrednictwem aplikacji – </a:t>
            </a:r>
            <a:r>
              <a:rPr lang="pl-PL" sz="2000" b="1" kern="150" dirty="0">
                <a:ea typeface="Times New Roman"/>
                <a:cs typeface="Arial"/>
              </a:rPr>
              <a:t>Generator wniosków o dofinansowanie EFRR </a:t>
            </a:r>
            <a:r>
              <a:rPr lang="pl-PL" sz="2000" kern="150" dirty="0">
                <a:ea typeface="Times New Roman"/>
                <a:cs typeface="Arial"/>
              </a:rPr>
              <a:t>– dostępny na stronie </a:t>
            </a:r>
            <a:r>
              <a:rPr lang="pl-PL" sz="2000" u="sng" dirty="0">
                <a:solidFill>
                  <a:prstClr val="black"/>
                </a:solidFill>
                <a:hlinkClick r:id="rId3"/>
              </a:rPr>
              <a:t>https</a:t>
            </a:r>
            <a:r>
              <a:rPr lang="pl-PL" sz="2000" u="sng" dirty="0" smtClean="0">
                <a:solidFill>
                  <a:prstClr val="black"/>
                </a:solidFill>
                <a:hlinkClick r:id="rId3"/>
              </a:rPr>
              <a:t>://</a:t>
            </a:r>
            <a:r>
              <a:rPr lang="pl-PL" sz="2000" kern="150" dirty="0" smtClean="0">
                <a:solidFill>
                  <a:srgbClr val="0000FF"/>
                </a:solidFill>
                <a:ea typeface="Times New Roman"/>
                <a:cs typeface="Arial"/>
                <a:hlinkClick r:id="rId4"/>
              </a:rPr>
              <a:t>snow-umwd.dolnyslask.pl</a:t>
            </a:r>
            <a:r>
              <a:rPr lang="pl-PL" sz="2000" kern="150" dirty="0" smtClean="0">
                <a:ea typeface="Times New Roman"/>
                <a:cs typeface="Arial"/>
              </a:rPr>
              <a:t> </a:t>
            </a:r>
            <a:r>
              <a:rPr lang="pl-PL" sz="2000" kern="150" dirty="0">
                <a:ea typeface="Times New Roman"/>
                <a:cs typeface="Arial"/>
              </a:rPr>
              <a:t>i przesyła do IOK w ramach niniejszego konkursu w terminie od godz. 8:00 dnia </a:t>
            </a:r>
            <a:r>
              <a:rPr lang="pl-PL" sz="2000" b="1" kern="150" dirty="0" smtClean="0">
                <a:ea typeface="Times New Roman"/>
                <a:cs typeface="Arial"/>
              </a:rPr>
              <a:t>31 sierpnia 2017 </a:t>
            </a:r>
            <a:r>
              <a:rPr lang="pl-PL" sz="2000" b="1" kern="150" dirty="0">
                <a:ea typeface="Times New Roman"/>
                <a:cs typeface="Arial"/>
              </a:rPr>
              <a:t>r.</a:t>
            </a:r>
            <a:r>
              <a:rPr lang="pl-PL" sz="2000" kern="150" dirty="0">
                <a:ea typeface="Times New Roman"/>
                <a:cs typeface="Arial"/>
              </a:rPr>
              <a:t> do godz. 15:00 </a:t>
            </a:r>
            <a:r>
              <a:rPr lang="pl-PL" sz="2000" kern="150" dirty="0" smtClean="0">
                <a:ea typeface="Times New Roman"/>
                <a:cs typeface="Arial"/>
              </a:rPr>
              <a:t>dnia </a:t>
            </a:r>
            <a:r>
              <a:rPr lang="pl-PL" sz="2000" b="1" kern="150" dirty="0" smtClean="0">
                <a:ea typeface="Times New Roman"/>
                <a:cs typeface="Arial"/>
              </a:rPr>
              <a:t>28 września 2017 </a:t>
            </a:r>
            <a:r>
              <a:rPr lang="pl-PL" sz="2000" b="1" kern="150" dirty="0">
                <a:ea typeface="Times New Roman"/>
                <a:cs typeface="Arial"/>
              </a:rPr>
              <a:t>r</a:t>
            </a:r>
            <a:r>
              <a:rPr lang="pl-PL" sz="2000" b="1" kern="150" dirty="0" smtClean="0">
                <a:ea typeface="Times New Roman"/>
                <a:cs typeface="Arial"/>
              </a:rPr>
              <a:t>.</a:t>
            </a:r>
          </a:p>
          <a:p>
            <a:pPr marL="0" indent="0" algn="just">
              <a:spcBef>
                <a:spcPts val="500"/>
              </a:spcBef>
              <a:spcAft>
                <a:spcPts val="0"/>
              </a:spcAft>
              <a:buNone/>
            </a:pPr>
            <a:endParaRPr lang="pl-PL" sz="2000" kern="150" dirty="0">
              <a:ea typeface="Times New Roman"/>
            </a:endParaRPr>
          </a:p>
          <a:p>
            <a:pPr marL="0" indent="0" algn="just">
              <a:spcBef>
                <a:spcPts val="500"/>
              </a:spcBef>
              <a:spcAft>
                <a:spcPts val="0"/>
              </a:spcAft>
              <a:buNone/>
            </a:pPr>
            <a:r>
              <a:rPr lang="pl-PL" sz="2000" kern="150" dirty="0" smtClean="0">
                <a:ea typeface="Times New Roman"/>
                <a:cs typeface="Arial"/>
              </a:rPr>
              <a:t>Ponadto </a:t>
            </a:r>
            <a:r>
              <a:rPr lang="pl-PL" sz="2000" kern="150" dirty="0">
                <a:ea typeface="Times New Roman"/>
                <a:cs typeface="Arial"/>
              </a:rPr>
              <a:t>w ww. terminie </a:t>
            </a:r>
            <a:r>
              <a:rPr lang="pl-PL" sz="2000" kern="150" dirty="0" smtClean="0">
                <a:ea typeface="Times New Roman"/>
                <a:cs typeface="Arial"/>
              </a:rPr>
              <a:t>do </a:t>
            </a:r>
            <a:r>
              <a:rPr lang="pl-PL" sz="2000" kern="150" dirty="0">
                <a:ea typeface="Times New Roman"/>
                <a:cs typeface="Arial"/>
              </a:rPr>
              <a:t>siedziby IOK należy dostarczyć jeden egzemplarz wydrukowanej z aplikacji Generator wniosków </a:t>
            </a:r>
            <a:r>
              <a:rPr lang="pl-PL" sz="2000" b="1" kern="150" dirty="0">
                <a:ea typeface="Times New Roman"/>
                <a:cs typeface="Arial"/>
              </a:rPr>
              <a:t>papierowej wersji wniosku</a:t>
            </a:r>
            <a:r>
              <a:rPr lang="pl-PL" sz="2000" kern="150" dirty="0">
                <a:ea typeface="Times New Roman"/>
                <a:cs typeface="Arial"/>
              </a:rPr>
              <a:t> </a:t>
            </a:r>
            <a:r>
              <a:rPr lang="pl-PL" sz="2000" kern="150" dirty="0" smtClean="0">
                <a:ea typeface="Times New Roman"/>
                <a:cs typeface="Arial"/>
              </a:rPr>
              <a:t/>
            </a:r>
            <a:br>
              <a:rPr lang="pl-PL" sz="2000" kern="150" dirty="0" smtClean="0">
                <a:ea typeface="Times New Roman"/>
                <a:cs typeface="Arial"/>
              </a:rPr>
            </a:br>
            <a:r>
              <a:rPr lang="pl-PL" sz="2000" b="1" kern="150" dirty="0" smtClean="0">
                <a:ea typeface="Times New Roman"/>
                <a:cs typeface="Arial"/>
              </a:rPr>
              <a:t>o </a:t>
            </a:r>
            <a:r>
              <a:rPr lang="pl-PL" sz="2000" b="1" kern="150" dirty="0">
                <a:ea typeface="Times New Roman"/>
                <a:cs typeface="Arial"/>
              </a:rPr>
              <a:t>dofinansowanie</a:t>
            </a:r>
            <a:r>
              <a:rPr lang="pl-PL" sz="2000" kern="150" dirty="0">
                <a:ea typeface="Times New Roman"/>
                <a:cs typeface="Arial"/>
              </a:rPr>
              <a:t>, opatrzonej czytelnym podpisem/-</a:t>
            </a:r>
            <a:r>
              <a:rPr lang="pl-PL" sz="2000" kern="150" dirty="0" err="1">
                <a:ea typeface="Times New Roman"/>
                <a:cs typeface="Arial"/>
              </a:rPr>
              <a:t>ami</a:t>
            </a:r>
            <a:r>
              <a:rPr lang="pl-PL" sz="2000" kern="150" dirty="0">
                <a:ea typeface="Times New Roman"/>
                <a:cs typeface="Arial"/>
              </a:rPr>
              <a:t> lub parafą i z pieczęcią imienną osoby/-</a:t>
            </a:r>
            <a:r>
              <a:rPr lang="pl-PL" sz="2000" kern="150" dirty="0" err="1">
                <a:ea typeface="Times New Roman"/>
                <a:cs typeface="Arial"/>
              </a:rPr>
              <a:t>ób</a:t>
            </a:r>
            <a:r>
              <a:rPr lang="pl-PL" sz="2000" kern="150" dirty="0">
                <a:ea typeface="Times New Roman"/>
                <a:cs typeface="Arial"/>
              </a:rPr>
              <a:t> uprawnionej/-</a:t>
            </a:r>
            <a:r>
              <a:rPr lang="pl-PL" sz="2000" kern="150" dirty="0" err="1">
                <a:ea typeface="Times New Roman"/>
                <a:cs typeface="Arial"/>
              </a:rPr>
              <a:t>ych</a:t>
            </a:r>
            <a:r>
              <a:rPr lang="pl-PL" sz="2000" kern="150" dirty="0">
                <a:ea typeface="Times New Roman"/>
                <a:cs typeface="Arial"/>
              </a:rPr>
              <a:t> do reprezentowania Wnioskodawcy, wraz z podpisanymi załącznikami (za wyjątkiem wymaganej – w postaci arkuszy kalkulacyjnych w formacie Excel z aktywnymi formułami – analizy finansowej, którą należy przedłożyć na nośniku CD</a:t>
            </a:r>
            <a:r>
              <a:rPr lang="pl-PL" sz="2000" kern="150" dirty="0" smtClean="0">
                <a:ea typeface="Times New Roman"/>
                <a:cs typeface="Arial"/>
              </a:rPr>
              <a:t>).</a:t>
            </a:r>
          </a:p>
          <a:p>
            <a:pPr marL="0" indent="0" algn="just">
              <a:spcBef>
                <a:spcPts val="500"/>
              </a:spcBef>
              <a:spcAft>
                <a:spcPts val="0"/>
              </a:spcAft>
              <a:buNone/>
            </a:pPr>
            <a:endParaRPr lang="pl-PL" sz="1600" kern="150" dirty="0">
              <a:latin typeface="Times New Roman"/>
              <a:ea typeface="Times New Roman"/>
            </a:endParaRPr>
          </a:p>
          <a:p>
            <a:pPr marL="0" indent="0" algn="just">
              <a:buNone/>
            </a:pPr>
            <a:r>
              <a:rPr lang="pl-PL" sz="2000" b="1" dirty="0">
                <a:ea typeface="SimSun"/>
                <a:cs typeface="Arial"/>
              </a:rPr>
              <a:t>Za datę wpływu wniosku o dofinansowanie do IOK uznaje się datę wpływu wersji papierowej</a:t>
            </a:r>
            <a:r>
              <a:rPr lang="pl-PL" sz="2000" dirty="0">
                <a:ea typeface="SimSun"/>
                <a:cs typeface="Arial"/>
              </a:rPr>
              <a:t>.</a:t>
            </a:r>
            <a:endParaRPr lang="pl-PL" sz="2000" dirty="0"/>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10" name="Prostokąt 9"/>
          <p:cNvSpPr/>
          <p:nvPr/>
        </p:nvSpPr>
        <p:spPr>
          <a:xfrm>
            <a:off x="827584" y="1628800"/>
            <a:ext cx="7488832" cy="729430"/>
          </a:xfrm>
          <a:prstGeom prst="rect">
            <a:avLst/>
          </a:prstGeom>
        </p:spPr>
        <p:txBody>
          <a:bodyPr wrap="square">
            <a:spAutoFit/>
          </a:bodyPr>
          <a:lstStyle/>
          <a:p>
            <a:pPr algn="just">
              <a:spcBef>
                <a:spcPct val="30000"/>
              </a:spcBef>
              <a:defRPr/>
            </a:pPr>
            <a:endParaRPr lang="pl-PL" dirty="0" smtClean="0">
              <a:solidFill>
                <a:prstClr val="black"/>
              </a:solidFill>
            </a:endParaRPr>
          </a:p>
          <a:p>
            <a:pPr algn="just">
              <a:spcBef>
                <a:spcPct val="30000"/>
              </a:spcBef>
              <a:defRPr/>
            </a:pPr>
            <a:endParaRPr lang="pl-PL" dirty="0" smtClean="0">
              <a:solidFill>
                <a:prstClr val="black"/>
              </a:solidFill>
            </a:endParaRPr>
          </a:p>
        </p:txBody>
      </p:sp>
      <p:sp>
        <p:nvSpPr>
          <p:cNvPr id="3" name="Prostokąt 2"/>
          <p:cNvSpPr/>
          <p:nvPr/>
        </p:nvSpPr>
        <p:spPr>
          <a:xfrm>
            <a:off x="395536" y="1124744"/>
            <a:ext cx="7992888" cy="677108"/>
          </a:xfrm>
          <a:prstGeom prst="rect">
            <a:avLst/>
          </a:prstGeom>
        </p:spPr>
        <p:txBody>
          <a:bodyPr wrap="square">
            <a:spAutoFit/>
          </a:bodyPr>
          <a:lstStyle/>
          <a:p>
            <a:endParaRPr lang="pl-PL" b="1" u="sng" dirty="0" smtClean="0">
              <a:solidFill>
                <a:prstClr val="black"/>
              </a:solidFill>
              <a:latin typeface="+mj-lt"/>
            </a:endParaRPr>
          </a:p>
          <a:p>
            <a:endParaRPr lang="pl-PL" sz="2000" dirty="0" smtClean="0">
              <a:solidFill>
                <a:prstClr val="black"/>
              </a:solidFill>
              <a:latin typeface="+mn-lt"/>
            </a:endParaRPr>
          </a:p>
        </p:txBody>
      </p:sp>
    </p:spTree>
    <p:extLst>
      <p:ext uri="{BB962C8B-B14F-4D97-AF65-F5344CB8AC3E}">
        <p14:creationId xmlns:p14="http://schemas.microsoft.com/office/powerpoint/2010/main" val="825271794"/>
      </p:ext>
    </p:extLst>
  </p:cSld>
  <p:clrMapOvr>
    <a:masterClrMapping/>
  </p:clrMapOvr>
  <p:transition spd="med">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8" name="Text Box 3"/>
          <p:cNvSpPr txBox="1">
            <a:spLocks noChangeArrowheads="1"/>
          </p:cNvSpPr>
          <p:nvPr/>
        </p:nvSpPr>
        <p:spPr bwMode="auto">
          <a:xfrm>
            <a:off x="310850" y="980728"/>
            <a:ext cx="8280400" cy="5757603"/>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prstClr val="black"/>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prstClr val="black"/>
                </a:solidFill>
                <a:latin typeface="Arial" panose="020B0604020202020204" pitchFamily="34" charset="0"/>
                <a:cs typeface="Arial" panose="020B0604020202020204" pitchFamily="34" charset="0"/>
                <a:hlinkClick r:id="rId3"/>
              </a:rPr>
              <a:t>www.ipaw.walbrzych.eu</a:t>
            </a:r>
            <a:endParaRPr lang="pl-PL" sz="2800" b="1" dirty="0" smtClean="0">
              <a:solidFill>
                <a:prstClr val="black"/>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prstClr val="black"/>
                </a:solidFill>
                <a:latin typeface="Arial" panose="020B0604020202020204" pitchFamily="34" charset="0"/>
                <a:cs typeface="Arial" panose="020B0604020202020204" pitchFamily="34" charset="0"/>
              </a:rPr>
              <a:t>  </a:t>
            </a:r>
            <a:r>
              <a:rPr lang="pl-PL" sz="2800" dirty="0" smtClean="0">
                <a:solidFill>
                  <a:prstClr val="black"/>
                </a:solidFill>
                <a:latin typeface="Arial" panose="020B0604020202020204" pitchFamily="34" charset="0"/>
                <a:cs typeface="Arial" panose="020B0604020202020204" pitchFamily="34" charset="0"/>
              </a:rPr>
              <a:t>     </a:t>
            </a: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rgbClr val="000000"/>
              </a:solidFill>
              <a:latin typeface="Arial" panose="020B0604020202020204" pitchFamily="34" charset="0"/>
              <a:cs typeface="Arial" panose="020B0604020202020204" pitchFamily="34" charset="0"/>
            </a:endParaRPr>
          </a:p>
          <a:p>
            <a:endParaRPr lang="pl-PL" sz="1600" b="1" dirty="0" smtClean="0">
              <a:solidFill>
                <a:prstClr val="black"/>
              </a:solidFill>
              <a:latin typeface="Arial" panose="020B0604020202020204" pitchFamily="34" charset="0"/>
              <a:cs typeface="Arial" panose="020B0604020202020204" pitchFamily="34" charset="0"/>
            </a:endParaRPr>
          </a:p>
          <a:p>
            <a:pPr algn="ctr"/>
            <a:r>
              <a:rPr lang="pl-PL" sz="1600" dirty="0">
                <a:solidFill>
                  <a:prstClr val="black"/>
                </a:solidFill>
              </a:rPr>
              <a:t>Zapytania dotyczące naboru można przesyłać na adresy mailowe</a:t>
            </a:r>
            <a:r>
              <a:rPr lang="pl-PL" sz="1600" dirty="0" smtClean="0">
                <a:solidFill>
                  <a:prstClr val="black"/>
                </a:solidFill>
              </a:rPr>
              <a:t>:</a:t>
            </a:r>
          </a:p>
          <a:p>
            <a:pPr algn="ctr"/>
            <a:endParaRPr lang="pl-PL" sz="1600" dirty="0">
              <a:solidFill>
                <a:prstClr val="black"/>
              </a:solidFill>
            </a:endParaRPr>
          </a:p>
          <a:p>
            <a:pPr algn="ctr">
              <a:lnSpc>
                <a:spcPct val="150000"/>
              </a:lnSpc>
            </a:pPr>
            <a:r>
              <a:rPr lang="pl-PL" sz="2000" b="1" u="sng" dirty="0">
                <a:solidFill>
                  <a:prstClr val="black"/>
                </a:solidFill>
                <a:hlinkClick r:id="rId4"/>
              </a:rPr>
              <a:t>pife@dolnyslask.pl</a:t>
            </a:r>
            <a:endParaRPr lang="pl-PL" sz="2000" b="1" dirty="0">
              <a:solidFill>
                <a:prstClr val="black"/>
              </a:solidFill>
            </a:endParaRPr>
          </a:p>
          <a:p>
            <a:pPr algn="ctr">
              <a:lnSpc>
                <a:spcPct val="150000"/>
              </a:lnSpc>
            </a:pPr>
            <a:r>
              <a:rPr lang="pl-PL" sz="2000" b="1" u="sng" dirty="0" smtClean="0">
                <a:solidFill>
                  <a:prstClr val="black"/>
                </a:solidFill>
                <a:hlinkClick r:id="rId5"/>
              </a:rPr>
              <a:t>pife.walbrzych@dolnyslask.pl</a:t>
            </a:r>
            <a:endParaRPr lang="pl-PL" sz="2000" b="1" dirty="0">
              <a:solidFill>
                <a:prstClr val="black"/>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846614"/>
      </p:ext>
    </p:extLst>
  </p:cSld>
  <p:clrMapOvr>
    <a:masterClrMapping/>
  </p:clrMapOvr>
  <p:transition spd="med">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8" name="Text Box 3"/>
          <p:cNvSpPr txBox="1">
            <a:spLocks noChangeArrowheads="1"/>
          </p:cNvSpPr>
          <p:nvPr/>
        </p:nvSpPr>
        <p:spPr bwMode="auto">
          <a:xfrm>
            <a:off x="310850" y="980728"/>
            <a:ext cx="8280400" cy="3233835"/>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rgbClr val="000000"/>
              </a:solidFill>
              <a:latin typeface="Calibri"/>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rgbClr val="000000"/>
              </a:solidFill>
              <a:latin typeface="Calibri"/>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rgbClr val="000000"/>
                </a:solidFill>
                <a:latin typeface="Calibri"/>
                <a:cs typeface="Arial" panose="020B0604020202020204" pitchFamily="34" charset="0"/>
              </a:rPr>
              <a:t>Dziękujemy za uwagę</a:t>
            </a:r>
            <a:endParaRPr lang="pl-PL" sz="2000" b="1" dirty="0">
              <a:solidFill>
                <a:prstClr val="black"/>
              </a:solidFill>
              <a:latin typeface="Calibri"/>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smtClean="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smtClean="0">
                <a:solidFill>
                  <a:srgbClr val="000000"/>
                </a:solidFill>
                <a:latin typeface="Arial" panose="020B0604020202020204" pitchFamily="34" charset="0"/>
                <a:cs typeface="Arial" panose="020B0604020202020204" pitchFamily="34" charset="0"/>
              </a:rPr>
              <a:t> </a:t>
            </a:r>
            <a:endParaRPr lang="pl-PL" sz="1600" i="1"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latin typeface="Arial" panose="020B0604020202020204" pitchFamily="34" charset="0"/>
              <a:cs typeface="Arial" panose="020B0604020202020204" pitchFamily="34" charset="0"/>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solidFill>
                  <a:srgbClr val="000000"/>
                </a:solidFill>
                <a:latin typeface="Arial" panose="020B0604020202020204" pitchFamily="34" charset="0"/>
                <a:cs typeface="Arial" panose="020B0604020202020204" pitchFamily="34" charset="0"/>
              </a:rPr>
              <a:t/>
            </a:r>
            <a:br>
              <a:rPr lang="pl-PL" sz="1600" dirty="0">
                <a:solidFill>
                  <a:srgbClr val="000000"/>
                </a:solidFill>
                <a:latin typeface="Arial" panose="020B0604020202020204" pitchFamily="34" charset="0"/>
                <a:cs typeface="Arial" panose="020B0604020202020204" pitchFamily="34" charset="0"/>
              </a:rPr>
            </a:br>
            <a:endParaRPr lang="pl-PL" sz="1600" dirty="0">
              <a:solidFill>
                <a:srgbClr val="000000"/>
              </a:solidFill>
              <a:latin typeface="Arial" panose="020B0604020202020204" pitchFamily="34" charset="0"/>
              <a:cs typeface="Arial" panose="020B0604020202020204" pitchFamily="34" charset="0"/>
            </a:endParaRPr>
          </a:p>
        </p:txBody>
      </p:sp>
      <p:pic>
        <p:nvPicPr>
          <p:cNvPr id="4" name="Picture 3" descr="C:\Users\mkula\Desktop\zestawienia logo RPO\EFRR\FEPR-DS-UE-EFRR-kolo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260648"/>
            <a:ext cx="5075982" cy="845286"/>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4"/>
          <a:stretch>
            <a:fillRect/>
          </a:stretch>
        </p:blipFill>
        <p:spPr>
          <a:xfrm>
            <a:off x="1187624" y="3140969"/>
            <a:ext cx="6645216" cy="1470822"/>
          </a:xfrm>
          <a:prstGeom prst="rect">
            <a:avLst/>
          </a:prstGeom>
        </p:spPr>
      </p:pic>
    </p:spTree>
    <p:extLst>
      <p:ext uri="{BB962C8B-B14F-4D97-AF65-F5344CB8AC3E}">
        <p14:creationId xmlns:p14="http://schemas.microsoft.com/office/powerpoint/2010/main" val="2168848669"/>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a:xfrm>
            <a:off x="457200" y="1052736"/>
            <a:ext cx="8229600" cy="5472608"/>
          </a:xfrm>
        </p:spPr>
        <p:txBody>
          <a:bodyPr/>
          <a:lstStyle/>
          <a:p>
            <a:pPr lvl="0" algn="just">
              <a:spcBef>
                <a:spcPts val="0"/>
              </a:spcBef>
              <a:spcAft>
                <a:spcPts val="0"/>
              </a:spcAft>
              <a:buSzPts val="1100"/>
              <a:buNone/>
              <a:tabLst>
                <a:tab pos="228600" algn="l"/>
              </a:tabLst>
              <a:defRPr/>
            </a:pPr>
            <a:endParaRPr lang="pl-PL" sz="2000" dirty="0" smtClean="0">
              <a:solidFill>
                <a:prstClr val="black"/>
              </a:solidFill>
              <a:ea typeface="Times New Roman"/>
              <a:cs typeface="Arial"/>
            </a:endParaRPr>
          </a:p>
          <a:p>
            <a:pPr lvl="0" algn="just">
              <a:spcBef>
                <a:spcPts val="0"/>
              </a:spcBef>
              <a:spcAft>
                <a:spcPts val="0"/>
              </a:spcAft>
              <a:buSzPts val="1100"/>
              <a:buNone/>
              <a:tabLst>
                <a:tab pos="228600" algn="l"/>
              </a:tabLst>
              <a:defRPr/>
            </a:pPr>
            <a:r>
              <a:rPr lang="pl-PL" sz="2000" b="1" dirty="0" smtClean="0">
                <a:solidFill>
                  <a:prstClr val="black"/>
                </a:solidFill>
                <a:ea typeface="Times New Roman"/>
                <a:cs typeface="Arial"/>
              </a:rPr>
              <a:t>Opieka </a:t>
            </a:r>
            <a:r>
              <a:rPr lang="pl-PL" sz="2000" b="1" dirty="0">
                <a:solidFill>
                  <a:prstClr val="black"/>
                </a:solidFill>
                <a:ea typeface="Times New Roman"/>
                <a:cs typeface="Arial"/>
              </a:rPr>
              <a:t>instytucjonalna</a:t>
            </a:r>
            <a:r>
              <a:rPr lang="pl-PL" sz="2000" dirty="0">
                <a:solidFill>
                  <a:prstClr val="black"/>
                </a:solidFill>
                <a:ea typeface="Times New Roman"/>
                <a:cs typeface="Arial"/>
              </a:rPr>
              <a:t> – usługi świadczone:</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ea typeface="Times New Roman"/>
                <a:cs typeface="Arial"/>
              </a:rPr>
              <a:t>w </a:t>
            </a:r>
            <a:r>
              <a:rPr lang="pl-PL" sz="2000" b="1" dirty="0">
                <a:ea typeface="Times New Roman"/>
                <a:cs typeface="Arial"/>
              </a:rPr>
              <a:t>placówce opiekuńczo-pobytowej</a:t>
            </a:r>
            <a:r>
              <a:rPr lang="pl-PL" sz="2000" dirty="0">
                <a:ea typeface="Times New Roman"/>
                <a:cs typeface="Arial"/>
              </a:rPr>
              <a:t>, czyli placówce wieloosobowego całodobowego pobytu i opieki, w której liczba mieszkańców </a:t>
            </a:r>
            <a:r>
              <a:rPr lang="pl-PL" sz="2000" b="1" dirty="0">
                <a:ea typeface="Times New Roman"/>
                <a:cs typeface="Arial"/>
              </a:rPr>
              <a:t>jest większa niż 30 osób </a:t>
            </a:r>
            <a:r>
              <a:rPr lang="pl-PL" sz="2000" dirty="0">
                <a:ea typeface="Times New Roman"/>
                <a:cs typeface="Arial"/>
              </a:rPr>
              <a:t>lub w której:</a:t>
            </a:r>
            <a:endParaRPr lang="pl-PL" sz="2000" dirty="0">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usługi nie są świadczone w sposób zindywidualizowany (dostosowany do potrzeb i możliwości danej osoby); </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wymagania organizacyjne mają pierwszeństwo przed indywidualnymi potrzebami mieszkańców;</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mieszkańcy nie mają wystarczającej kontroli nad swoim życiem i nad decyzjami, które ich dotyczą w zakresie funkcjonowania w ramach placówki</a:t>
            </a:r>
            <a:r>
              <a:rPr lang="pl-PL" sz="2000" dirty="0" smtClean="0">
                <a:solidFill>
                  <a:srgbClr val="000000"/>
                </a:solidFill>
                <a:ea typeface="Times New Roman"/>
                <a:cs typeface="Arial"/>
              </a:rPr>
              <a:t>;</a:t>
            </a:r>
            <a:endParaRPr lang="pl-PL" sz="2000" dirty="0">
              <a:solidFill>
                <a:prstClr val="black"/>
              </a:solidFill>
              <a:ea typeface="Times New Roman"/>
              <a:cs typeface="Times New Roman"/>
            </a:endParaRPr>
          </a:p>
          <a:p>
            <a:pPr marL="622300" lvl="2" indent="-265113" algn="just">
              <a:spcBef>
                <a:spcPts val="0"/>
              </a:spcBef>
              <a:spcAft>
                <a:spcPts val="0"/>
              </a:spcAft>
              <a:buFont typeface="+mj-lt"/>
              <a:buAutoNum type="romanLcParenR"/>
              <a:tabLst>
                <a:tab pos="595630" algn="l"/>
              </a:tabLst>
              <a:defRPr/>
            </a:pPr>
            <a:r>
              <a:rPr lang="pl-PL" sz="2000" dirty="0">
                <a:solidFill>
                  <a:srgbClr val="000000"/>
                </a:solidFill>
                <a:ea typeface="Times New Roman"/>
                <a:cs typeface="Arial"/>
              </a:rPr>
              <a:t> mieszkańcy są odizolowani od ogółu społeczności lub zmuszeni do mieszkania razem;</a:t>
            </a:r>
            <a:endParaRPr lang="pl-PL" sz="2000" dirty="0">
              <a:solidFill>
                <a:prstClr val="black"/>
              </a:solidFill>
              <a:ea typeface="Times New Roman"/>
              <a:cs typeface="Times New Roman"/>
            </a:endParaRPr>
          </a:p>
          <a:p>
            <a:pPr marL="357188" lvl="1" indent="-357188" algn="just">
              <a:spcBef>
                <a:spcPts val="0"/>
              </a:spcBef>
              <a:spcAft>
                <a:spcPts val="0"/>
              </a:spcAft>
              <a:buFont typeface="+mj-lt"/>
              <a:buAutoNum type="alphaLcParenR"/>
              <a:tabLst>
                <a:tab pos="367030" algn="l"/>
              </a:tabLst>
              <a:defRPr/>
            </a:pPr>
            <a:r>
              <a:rPr lang="pl-PL" sz="2000" dirty="0">
                <a:solidFill>
                  <a:srgbClr val="000000"/>
                </a:solidFill>
                <a:ea typeface="Times New Roman"/>
                <a:cs typeface="Arial"/>
              </a:rPr>
              <a:t>w </a:t>
            </a:r>
            <a:r>
              <a:rPr lang="pl-PL" sz="2000" b="1" dirty="0">
                <a:solidFill>
                  <a:srgbClr val="000000"/>
                </a:solidFill>
                <a:ea typeface="Times New Roman"/>
                <a:cs typeface="Arial"/>
              </a:rPr>
              <a:t>placówce opiekuńczo-wychowawczej </a:t>
            </a:r>
            <a:r>
              <a:rPr lang="pl-PL" sz="2000" dirty="0">
                <a:solidFill>
                  <a:srgbClr val="000000"/>
                </a:solidFill>
                <a:ea typeface="Times New Roman"/>
                <a:cs typeface="Arial"/>
              </a:rPr>
              <a:t>w rozumieniu ustawy z dnia </a:t>
            </a:r>
            <a:r>
              <a:rPr lang="pl-PL" sz="2000" dirty="0" smtClean="0">
                <a:solidFill>
                  <a:srgbClr val="000000"/>
                </a:solidFill>
                <a:ea typeface="Times New Roman"/>
                <a:cs typeface="Arial"/>
              </a:rPr>
              <a:t/>
            </a:r>
            <a:br>
              <a:rPr lang="pl-PL" sz="2000" dirty="0" smtClean="0">
                <a:solidFill>
                  <a:srgbClr val="000000"/>
                </a:solidFill>
                <a:ea typeface="Times New Roman"/>
                <a:cs typeface="Arial"/>
              </a:rPr>
            </a:br>
            <a:r>
              <a:rPr lang="pl-PL" sz="2000" dirty="0" smtClean="0">
                <a:solidFill>
                  <a:srgbClr val="000000"/>
                </a:solidFill>
                <a:ea typeface="Times New Roman"/>
                <a:cs typeface="Arial"/>
              </a:rPr>
              <a:t>9 </a:t>
            </a:r>
            <a:r>
              <a:rPr lang="pl-PL" sz="2000" dirty="0">
                <a:solidFill>
                  <a:srgbClr val="000000"/>
                </a:solidFill>
                <a:ea typeface="Times New Roman"/>
                <a:cs typeface="Arial"/>
              </a:rPr>
              <a:t>czerwca 2011 r. o wspieraniu rodziny i systemie pieczy zastępczej (Dz. U. z 2016 r. poz. 575) </a:t>
            </a:r>
            <a:r>
              <a:rPr lang="pl-PL" sz="2000" b="1" dirty="0">
                <a:solidFill>
                  <a:srgbClr val="000000"/>
                </a:solidFill>
                <a:ea typeface="Times New Roman"/>
                <a:cs typeface="Arial"/>
              </a:rPr>
              <a:t>powyżej 14 osób</a:t>
            </a:r>
            <a:r>
              <a:rPr lang="pl-PL" sz="2000" dirty="0">
                <a:solidFill>
                  <a:srgbClr val="000000"/>
                </a:solidFill>
                <a:ea typeface="Times New Roman"/>
                <a:cs typeface="Arial"/>
              </a:rPr>
              <a:t>.</a:t>
            </a:r>
            <a:endParaRPr lang="pl-PL" sz="2000" dirty="0">
              <a:solidFill>
                <a:prstClr val="black"/>
              </a:solidFill>
              <a:ea typeface="Times New Roman"/>
              <a:cs typeface="Times New Roman"/>
            </a:endParaRPr>
          </a:p>
          <a:p>
            <a:pPr marL="0" lvl="0" indent="0">
              <a:spcBef>
                <a:spcPct val="30000"/>
              </a:spcBef>
              <a:buNone/>
              <a:defRPr/>
            </a:pPr>
            <a:endParaRPr lang="pl-PL" sz="1200" dirty="0">
              <a:solidFill>
                <a:prstClr val="black"/>
              </a:solidFill>
            </a:endParaRPr>
          </a:p>
          <a:p>
            <a:pPr marL="0" lvl="0" indent="0">
              <a:spcBef>
                <a:spcPct val="30000"/>
              </a:spcBef>
              <a:buNone/>
            </a:pPr>
            <a:endParaRPr lang="pl-PL" sz="1200" dirty="0">
              <a:solidFill>
                <a:prstClr val="black"/>
              </a:solidFill>
            </a:endParaRPr>
          </a:p>
          <a:p>
            <a:endParaRPr lang="pl-PL" dirty="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7</a:t>
            </a:fld>
            <a:endParaRPr lang="pl-PL" altLang="pl-PL"/>
          </a:p>
        </p:txBody>
      </p:sp>
    </p:spTree>
    <p:extLst>
      <p:ext uri="{BB962C8B-B14F-4D97-AF65-F5344CB8AC3E}">
        <p14:creationId xmlns:p14="http://schemas.microsoft.com/office/powerpoint/2010/main" val="339031352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457200" y="0"/>
            <a:ext cx="8229600" cy="980728"/>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marL="0" indent="0" algn="just">
              <a:buNone/>
            </a:pPr>
            <a:endParaRPr lang="pl-PL" sz="2000" dirty="0" smtClean="0"/>
          </a:p>
          <a:p>
            <a:pPr marL="0" indent="0" algn="just">
              <a:buNone/>
            </a:pPr>
            <a:r>
              <a:rPr lang="pl-PL" sz="2000" dirty="0" smtClean="0"/>
              <a:t>Usługi społeczne (związane z procesem integracji społecznej, aktywizacji społeczno-zawodowej oraz deinstytucjonalizacji usług) to </a:t>
            </a:r>
            <a:r>
              <a:rPr lang="pl-PL" sz="2000" b="1" dirty="0" smtClean="0"/>
              <a:t>usługi społeczne </a:t>
            </a:r>
            <a:r>
              <a:rPr lang="pl-PL" sz="2000" b="1" dirty="0" smtClean="0">
                <a:ea typeface="Times New Roman"/>
                <a:cs typeface="Arial"/>
              </a:rPr>
              <a:t>świadczone w lokalnej społeczności </a:t>
            </a:r>
            <a:r>
              <a:rPr lang="pl-PL" sz="2000" dirty="0" smtClean="0">
                <a:ea typeface="Times New Roman"/>
                <a:cs typeface="Arial"/>
              </a:rPr>
              <a:t>– usługi świadczone w interesie ogólnym, umożliwiające osobom niezależne życie w środowisku lokalnym. </a:t>
            </a:r>
          </a:p>
          <a:p>
            <a:pPr marL="0" indent="0" algn="just">
              <a:buNone/>
            </a:pPr>
            <a:endParaRPr lang="pl-PL" sz="2000" dirty="0" smtClean="0">
              <a:ea typeface="Times New Roman"/>
              <a:cs typeface="Arial"/>
            </a:endParaRPr>
          </a:p>
          <a:p>
            <a:pPr marL="0" indent="0" algn="just">
              <a:buNone/>
            </a:pPr>
            <a:r>
              <a:rPr lang="pl-PL" sz="2000" dirty="0" smtClean="0">
                <a:ea typeface="Times New Roman"/>
                <a:cs typeface="Arial"/>
              </a:rPr>
              <a:t>Usługi te zapobiegają odizolowaniu osób od rodziny i lokalnej społeczności, a gdy to nie jest możliwe, gwarantują tym osobom warunki życia jak najbardziej zbliżone do warunków domowych i rodzinnych oraz umożliwiają podtrzymywanie więzi rodzinnych i sąsiedzkich. </a:t>
            </a:r>
            <a:endParaRPr lang="pl-PL" sz="2000" dirty="0" smtClean="0"/>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8</a:t>
            </a:fld>
            <a:endParaRPr lang="pl-PL" altLang="pl-PL"/>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0"/>
            <a:ext cx="8229600" cy="1052736"/>
          </a:xfrm>
        </p:spPr>
        <p:txBody>
          <a:bodyPr/>
          <a:lstStyle/>
          <a:p>
            <a:r>
              <a:rPr lang="pl-PL" sz="1800" b="1" i="1" dirty="0">
                <a:solidFill>
                  <a:prstClr val="black"/>
                </a:solidFill>
              </a:rPr>
              <a:t>„Wytyczne w zakresie realizacji przedsięwzięć w obszarze włączenia społecznego i zwalczania ubóstwa z wykorzystaniem środków Europejskiego Funduszu Społecznego i Europejskiego Funduszu Rozwoju Regionalnego na lata 2014-2020”</a:t>
            </a:r>
            <a:r>
              <a:rPr lang="pl-PL" sz="1800" dirty="0">
                <a:solidFill>
                  <a:prstClr val="black"/>
                </a:solidFill>
              </a:rPr>
              <a:t> </a:t>
            </a:r>
            <a:endParaRPr lang="pl-PL" dirty="0"/>
          </a:p>
        </p:txBody>
      </p:sp>
      <p:sp>
        <p:nvSpPr>
          <p:cNvPr id="3" name="Symbol zastępczy zawartości 2"/>
          <p:cNvSpPr>
            <a:spLocks noGrp="1"/>
          </p:cNvSpPr>
          <p:nvPr>
            <p:ph idx="1"/>
          </p:nvPr>
        </p:nvSpPr>
        <p:spPr/>
        <p:txBody>
          <a:bodyPr/>
          <a:lstStyle/>
          <a:p>
            <a:pPr algn="just">
              <a:buNone/>
            </a:pPr>
            <a:r>
              <a:rPr lang="pl-PL" sz="1800" b="1" dirty="0" smtClean="0"/>
              <a:t>	</a:t>
            </a:r>
            <a:r>
              <a:rPr lang="pl-PL" sz="2000" b="1" dirty="0" smtClean="0"/>
              <a:t>Usługi społeczne </a:t>
            </a:r>
            <a:r>
              <a:rPr lang="pl-PL" sz="2000" b="1" dirty="0" smtClean="0">
                <a:ea typeface="Times New Roman"/>
                <a:cs typeface="Arial"/>
              </a:rPr>
              <a:t>świadczone w lokalnej społeczności </a:t>
            </a:r>
            <a:r>
              <a:rPr lang="pl-PL" sz="2000" dirty="0" smtClean="0"/>
              <a:t>świadczone w sposób:</a:t>
            </a:r>
          </a:p>
          <a:p>
            <a:pPr algn="just">
              <a:buNone/>
            </a:pPr>
            <a:endParaRPr lang="pl-PL" sz="2000" dirty="0" smtClean="0"/>
          </a:p>
          <a:p>
            <a:pPr algn="just">
              <a:buFont typeface="+mj-lt"/>
              <a:buAutoNum type="alphaLcParenR"/>
            </a:pPr>
            <a:r>
              <a:rPr lang="pl-PL" sz="2000" b="1" dirty="0" smtClean="0"/>
              <a:t>zindywidualizowany</a:t>
            </a:r>
            <a:r>
              <a:rPr lang="pl-PL" sz="2000" dirty="0" smtClean="0"/>
              <a:t> </a:t>
            </a:r>
            <a:r>
              <a:rPr lang="pl-PL" sz="2000" dirty="0"/>
              <a:t>(dostosowany do potrzeb i możliwości danej osoby) oraz jak najbardziej zbliżony do warunków odpowiadających życiu w środowisku domowym i rodzinnym;</a:t>
            </a:r>
          </a:p>
          <a:p>
            <a:pPr algn="just">
              <a:buFont typeface="+mj-lt"/>
              <a:buAutoNum type="alphaLcParenR"/>
            </a:pPr>
            <a:r>
              <a:rPr lang="pl-PL" sz="2000" dirty="0" smtClean="0"/>
              <a:t>umożliwiający odbiorcom tych usług </a:t>
            </a:r>
            <a:r>
              <a:rPr lang="pl-PL" sz="2000" b="1" dirty="0" smtClean="0"/>
              <a:t>kontrolę nad swoim życiem</a:t>
            </a:r>
            <a:r>
              <a:rPr lang="pl-PL" sz="2000" dirty="0" smtClean="0"/>
              <a:t> i nad decyzjami, które ich dotyczą;</a:t>
            </a:r>
          </a:p>
          <a:p>
            <a:pPr algn="just">
              <a:buFont typeface="+mj-lt"/>
              <a:buAutoNum type="alphaLcParenR"/>
            </a:pPr>
            <a:r>
              <a:rPr lang="pl-PL" sz="2000" dirty="0" smtClean="0"/>
              <a:t>zapewniający, że odbiorcy usług </a:t>
            </a:r>
            <a:r>
              <a:rPr lang="pl-PL" sz="2000" b="1" dirty="0" smtClean="0"/>
              <a:t>nie są odizolowani od ogółu społeczności</a:t>
            </a:r>
            <a:r>
              <a:rPr lang="pl-PL" sz="2000" dirty="0" smtClean="0"/>
              <a:t> lub </a:t>
            </a:r>
            <a:r>
              <a:rPr lang="pl-PL" sz="2000" b="1" dirty="0" smtClean="0"/>
              <a:t>nie są zmuszeni do mieszkania razem</a:t>
            </a:r>
            <a:r>
              <a:rPr lang="pl-PL" sz="2000" dirty="0" smtClean="0"/>
              <a:t>;</a:t>
            </a:r>
          </a:p>
          <a:p>
            <a:pPr algn="just">
              <a:buFont typeface="+mj-lt"/>
              <a:buAutoNum type="alphaLcParenR"/>
            </a:pPr>
            <a:r>
              <a:rPr lang="pl-PL" sz="2000" dirty="0" smtClean="0"/>
              <a:t>gwarantujący, że </a:t>
            </a:r>
            <a:r>
              <a:rPr lang="pl-PL" sz="2000" b="1" dirty="0" smtClean="0"/>
              <a:t>wymagania organizacyjne nie mają pierwszeństwa </a:t>
            </a:r>
            <a:r>
              <a:rPr lang="pl-PL" sz="2000" dirty="0" smtClean="0"/>
              <a:t>przed indywidualnymi potrzebami mieszkańców. </a:t>
            </a:r>
          </a:p>
        </p:txBody>
      </p:sp>
      <p:sp>
        <p:nvSpPr>
          <p:cNvPr id="4" name="Symbol zastępczy numeru slajdu 3"/>
          <p:cNvSpPr>
            <a:spLocks noGrp="1"/>
          </p:cNvSpPr>
          <p:nvPr>
            <p:ph type="sldNum" sz="quarter" idx="12"/>
          </p:nvPr>
        </p:nvSpPr>
        <p:spPr/>
        <p:txBody>
          <a:bodyPr/>
          <a:lstStyle/>
          <a:p>
            <a:pPr>
              <a:defRPr/>
            </a:pPr>
            <a:fld id="{A5411067-B004-4C27-A84C-4E877D346885}" type="slidenum">
              <a:rPr lang="pl-PL" altLang="pl-PL" smtClean="0"/>
              <a:pPr>
                <a:defRPr/>
              </a:pPr>
              <a:t>9</a:t>
            </a:fld>
            <a:endParaRPr lang="pl-PL" altLang="pl-PL"/>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11682</TotalTime>
  <Words>5225</Words>
  <Application>Microsoft Office PowerPoint</Application>
  <PresentationFormat>Pokaz na ekranie (4:3)</PresentationFormat>
  <Paragraphs>655</Paragraphs>
  <Slides>62</Slides>
  <Notes>38</Notes>
  <HiddenSlides>0</HiddenSlides>
  <MMClips>0</MMClips>
  <ScaleCrop>false</ScaleCrop>
  <HeadingPairs>
    <vt:vector size="6" baseType="variant">
      <vt:variant>
        <vt:lpstr>Używane czcionki</vt:lpstr>
      </vt:variant>
      <vt:variant>
        <vt:i4>10</vt:i4>
      </vt:variant>
      <vt:variant>
        <vt:lpstr>Motyw</vt:lpstr>
      </vt:variant>
      <vt:variant>
        <vt:i4>2</vt:i4>
      </vt:variant>
      <vt:variant>
        <vt:lpstr>Tytuły slajdów</vt:lpstr>
      </vt:variant>
      <vt:variant>
        <vt:i4>62</vt:i4>
      </vt:variant>
    </vt:vector>
  </HeadingPairs>
  <TitlesOfParts>
    <vt:vector size="74" baseType="lpstr">
      <vt:lpstr>SimSun</vt:lpstr>
      <vt:lpstr>Arial</vt:lpstr>
      <vt:lpstr>Calibri</vt:lpstr>
      <vt:lpstr>Droid Sans Fallback</vt:lpstr>
      <vt:lpstr>Open Sans</vt:lpstr>
      <vt:lpstr>Tahoma</vt:lpstr>
      <vt:lpstr>Times New Roman</vt:lpstr>
      <vt:lpstr>TimesNewRoman,Bold</vt:lpstr>
      <vt:lpstr>TTE1ABE920t00</vt:lpstr>
      <vt:lpstr>Wingdings</vt:lpstr>
      <vt:lpstr>plik</vt:lpstr>
      <vt:lpstr>Motyw pakietu Office</vt:lpstr>
      <vt:lpstr>Podstawowe założenia konkursu ogłoszonego dla    Poddziałania 6.1.4 Inwestycje w infrastrukturę społeczną – ZIT AW Nr naboru RPDS.06.01.04-IP.03-02-261/17  </vt:lpstr>
      <vt:lpstr>Prezentacja programu PowerPoint</vt:lpstr>
      <vt:lpstr>Prezentacja programu PowerPoint</vt:lpstr>
      <vt:lpstr>Prezentacja programu PowerPoint</vt:lpstr>
      <vt:lpstr>Prezentacja programu PowerPoint</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„Wytyczne w zakresie realizacji przedsięwzięć w obszarze włączenia społecznego i zwalczania ubóstwa z wykorzystaniem środków Europejskiego Funduszu Społecznego i Europejskiego Funduszu Rozwoju Regionalnego na lata 2014-2020” </vt:lpstr>
      <vt:lpstr>Prezentacja programu PowerPoint</vt:lpstr>
      <vt:lpstr>Wsparcia udzielane w ramach  EFRR</vt:lpstr>
      <vt:lpstr>Infrastruktura społeczna  w ramach Działania 6.1 B</vt:lpstr>
      <vt:lpstr>Domy pomocy społecznej</vt:lpstr>
      <vt:lpstr>Domy pomocy społecznej</vt:lpstr>
      <vt:lpstr>Domy pomocy społecznej</vt:lpstr>
      <vt:lpstr>Domy pomocy społecznej</vt:lpstr>
      <vt:lpstr>Infrastruktura społeczna  w ramach Działania 6.1 B</vt:lpstr>
      <vt:lpstr>Placówki zapewniające całodobową opiekę osobom niepełnosprawnym, przewlekle chorym lub osobom w podeszłym wieku</vt:lpstr>
      <vt:lpstr>Placówki zapewniające całodobową opiekę osobom niepełnosprawnym, przewlekle chorym lub osobom w podeszłym wieku</vt:lpstr>
      <vt:lpstr>Placówki zapewniające całodobową opiekę osobom niepełnosprawnym, przewlekle chorym lub osobom w podeszłym wieku</vt:lpstr>
      <vt:lpstr>Prezentacja programu PowerPoint</vt:lpstr>
      <vt:lpstr>Prezentacja programu PowerPoint</vt:lpstr>
      <vt:lpstr>Osoby lub rodziny zagrożone ubóstwem lub wykluczeniem społecznym</vt:lpstr>
      <vt:lpstr>Osoby lub rodziny zagrożone ubóstwem lub wykluczeniem społecznym</vt:lpstr>
      <vt:lpstr>Osoby lub rodziny zagrożone ubóstwem lub wykluczeniem społecznym</vt:lpstr>
      <vt:lpstr>Koncepcja funkcjonowania placówki</vt:lpstr>
      <vt:lpstr>Prezentacja programu PowerPoint</vt:lpstr>
      <vt:lpstr>Ustawa z dnia 7 lipca 1994 r. – Prawo budowlane (tekst jedn.: Dz. U. z 2016 r. poz. 290 z późn. zm.)*:</vt:lpstr>
      <vt:lpstr>Budowa nowych obiektów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Typy Wnioskodawców</vt:lpstr>
      <vt:lpstr>Prezentacja programu PowerPoint</vt:lpstr>
      <vt:lpstr>Pomoc publiczna/pomoc de minimis</vt:lpstr>
      <vt:lpstr>Prezentacja programu PowerPoint</vt:lpstr>
      <vt:lpstr>Prezentacja programu PowerPoint</vt:lpstr>
      <vt:lpstr>Prezentacja programu PowerPoint</vt:lpstr>
      <vt:lpstr>Prezentacja programu PowerPoint</vt:lpstr>
      <vt:lpstr>Wskaźniki</vt:lpstr>
      <vt:lpstr>Prezentacja programu PowerPoint</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Załącznik nr 2 do Regulaminu Lista wskaźników</vt:lpstr>
      <vt:lpstr>Termin, miejsce i forma składania wniosków o dofinansowanie</vt:lpstr>
      <vt:lpstr>Prezentacja programu PowerPoint</vt:lpstr>
      <vt:lpstr>Prezentacja programu PowerPoint</vt:lpstr>
    </vt:vector>
  </TitlesOfParts>
  <Company>SONIK &amp; SONIK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mkubrycht</dc:creator>
  <cp:lastModifiedBy>Elzbieta Kopec</cp:lastModifiedBy>
  <cp:revision>974</cp:revision>
  <cp:lastPrinted>2016-01-14T08:52:34Z</cp:lastPrinted>
  <dcterms:created xsi:type="dcterms:W3CDTF">2010-12-31T07:04:34Z</dcterms:created>
  <dcterms:modified xsi:type="dcterms:W3CDTF">2017-08-03T13:23:22Z</dcterms:modified>
</cp:coreProperties>
</file>