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322" r:id="rId4"/>
    <p:sldId id="321" r:id="rId5"/>
    <p:sldId id="292" r:id="rId6"/>
    <p:sldId id="293" r:id="rId7"/>
    <p:sldId id="319" r:id="rId8"/>
    <p:sldId id="324" r:id="rId9"/>
    <p:sldId id="320" r:id="rId10"/>
    <p:sldId id="323" r:id="rId11"/>
    <p:sldId id="25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F70BF"/>
    <a:srgbClr val="CCECFF"/>
    <a:srgbClr val="99CCFF"/>
    <a:srgbClr val="6699FF"/>
    <a:srgbClr val="66FF33"/>
    <a:srgbClr val="33CC33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7" autoAdjust="0"/>
    <p:restoredTop sz="92060" autoAdjust="0"/>
  </p:normalViewPr>
  <p:slideViewPr>
    <p:cSldViewPr>
      <p:cViewPr varScale="1">
        <p:scale>
          <a:sx n="107" d="100"/>
          <a:sy n="107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22447-5E3F-40DA-B0BD-EEB145E516D3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AC865-7261-4991-BE5C-019CD5CCDC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75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ipaw.walbrzych.eu/" TargetMode="External"/><Relationship Id="rId4" Type="http://schemas.openxmlformats.org/officeDocument/2006/relationships/hyperlink" Target="mailto:ipaw@ipaw.walbrzych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352928" cy="4106823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ZINTEGROWANE INWESTYCJE TERYTORIALNE                         AGLOMERACJI WAŁBRZYSKIEJ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>NAJCZĘŚCIEJ POPEŁNIANE BŁĘDY </a:t>
            </a:r>
            <a:br>
              <a:rPr lang="pl-PL" sz="2000" b="1" dirty="0" smtClean="0"/>
            </a:br>
            <a:r>
              <a:rPr lang="pl-PL" sz="2000" b="1" dirty="0" smtClean="0"/>
              <a:t>W PROCEDURZE UDZIELANIA </a:t>
            </a:r>
            <a:br>
              <a:rPr lang="pl-PL" sz="2000" b="1" dirty="0" smtClean="0"/>
            </a:br>
            <a:r>
              <a:rPr lang="pl-PL" sz="2000" b="1" dirty="0" smtClean="0"/>
              <a:t>ZAMÓWIEŃ PUBLICZNYCH</a:t>
            </a:r>
            <a:endParaRPr lang="pl-PL" sz="2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3728" y="5589240"/>
            <a:ext cx="5293109" cy="816646"/>
          </a:xfrm>
        </p:spPr>
        <p:txBody>
          <a:bodyPr>
            <a:normAutofit/>
          </a:bodyPr>
          <a:lstStyle/>
          <a:p>
            <a:r>
              <a:rPr lang="pl-P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Wałbrzych, 19 września 2017r.</a:t>
            </a:r>
            <a:endParaRPr lang="pl-PL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" y="188640"/>
            <a:ext cx="466885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000" b="1" u="sng" dirty="0"/>
              <a:t>Dokonanie istotnych zmian postanowień zawartej umowy </a:t>
            </a:r>
            <a:r>
              <a:rPr lang="pl-PL" sz="3000" b="1" u="sng" dirty="0" smtClean="0"/>
              <a:t>                      w </a:t>
            </a:r>
            <a:r>
              <a:rPr lang="pl-PL" sz="3000" b="1" u="sng" dirty="0"/>
              <a:t>stosunku do treści oferty, na podstawie której dokonano wyboru wykonawcy bez przewidzenia możliwości dokonania takiej zmiany w ogłoszeniu o zamówieniu </a:t>
            </a:r>
            <a:r>
              <a:rPr lang="pl-PL" sz="3000" b="1" u="sng" dirty="0" smtClean="0"/>
              <a:t>lub w </a:t>
            </a:r>
            <a:r>
              <a:rPr lang="pl-PL" sz="3000" b="1" u="sng" dirty="0"/>
              <a:t>SIWZ (zapytaniu ofertowym) oraz bez określenia warunków takiej </a:t>
            </a:r>
            <a:r>
              <a:rPr lang="pl-PL" sz="3000" b="1" u="sng" dirty="0" smtClean="0"/>
              <a:t>zmiany</a:t>
            </a:r>
          </a:p>
          <a:p>
            <a:pPr marL="0" indent="0" algn="just">
              <a:buNone/>
            </a:pPr>
            <a:endParaRPr lang="pl-PL" sz="3000" b="1" u="sng" dirty="0"/>
          </a:p>
          <a:p>
            <a:r>
              <a:rPr lang="pl-PL" sz="2700" dirty="0" smtClean="0"/>
              <a:t>Art. 144 ust. 1 ustawy </a:t>
            </a:r>
            <a:r>
              <a:rPr lang="pl-PL" sz="2700" dirty="0" err="1" smtClean="0"/>
              <a:t>Pzp</a:t>
            </a:r>
            <a:r>
              <a:rPr lang="pl-PL" sz="2700" dirty="0" smtClean="0"/>
              <a:t> </a:t>
            </a:r>
          </a:p>
          <a:p>
            <a:r>
              <a:rPr lang="pl-PL" sz="2700" dirty="0" smtClean="0"/>
              <a:t>punkt 6.5.2 </a:t>
            </a:r>
            <a:r>
              <a:rPr lang="pl-PL" sz="2700" dirty="0" err="1" smtClean="0"/>
              <a:t>ppkt</a:t>
            </a:r>
            <a:r>
              <a:rPr lang="pl-PL" sz="2700" dirty="0" smtClean="0"/>
              <a:t>) 22) Wytycznych</a:t>
            </a:r>
          </a:p>
          <a:p>
            <a:pPr marL="0" indent="0">
              <a:buNone/>
            </a:pPr>
            <a:endParaRPr lang="pl-PL" sz="2700" dirty="0" smtClean="0"/>
          </a:p>
          <a:p>
            <a:pPr marL="0" indent="0" algn="just">
              <a:buNone/>
            </a:pPr>
            <a:r>
              <a:rPr lang="pl-PL" sz="2700" b="1" dirty="0" smtClean="0"/>
              <a:t>Stawka procentowa: </a:t>
            </a:r>
            <a:r>
              <a:rPr lang="pl-PL" sz="2700" dirty="0" smtClean="0"/>
              <a:t>100% wartości dodatkowej zamówienia wynikającej ze zmiany umowy zwiększone o 25% wartości ostatecznego zakresu świadczenia (25% liczone od wartości pomniejszonej o wartość dodatkową zamówienia </a:t>
            </a:r>
            <a:r>
              <a:rPr lang="pl-PL" sz="2700" smtClean="0"/>
              <a:t>wynikającą z </a:t>
            </a:r>
            <a:r>
              <a:rPr lang="pl-PL" sz="2700" dirty="0" smtClean="0"/>
              <a:t>niedozwolonej </a:t>
            </a:r>
            <a:r>
              <a:rPr lang="pl-PL" sz="2700" smtClean="0"/>
              <a:t>zmiany umowy.)</a:t>
            </a:r>
            <a:endParaRPr lang="pl-PL" sz="2700" dirty="0"/>
          </a:p>
        </p:txBody>
      </p:sp>
    </p:spTree>
    <p:extLst>
      <p:ext uri="{BB962C8B-B14F-4D97-AF65-F5344CB8AC3E}">
        <p14:creationId xmlns:p14="http://schemas.microsoft.com/office/powerpoint/2010/main" val="2029166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187624" y="2420888"/>
            <a:ext cx="6912768" cy="240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INSTYTUCJA POŚREDNICZĄCA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AGLOMERACJI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WAŁBRZYSKIEJ</a:t>
            </a:r>
            <a:r>
              <a:rPr lang="pl-PL" b="1" dirty="0">
                <a:latin typeface="+mj-lt"/>
              </a:rPr>
              <a:t/>
            </a:r>
            <a:br>
              <a:rPr lang="pl-PL" b="1" dirty="0">
                <a:latin typeface="+mj-lt"/>
              </a:rPr>
            </a:br>
            <a:r>
              <a:rPr lang="pl-PL" sz="2000" dirty="0">
                <a:latin typeface="+mj-lt"/>
              </a:rPr>
              <a:t>ul. Słowackiego </a:t>
            </a:r>
            <a:r>
              <a:rPr lang="pl-PL" sz="2000" dirty="0" smtClean="0">
                <a:latin typeface="+mj-lt"/>
              </a:rPr>
              <a:t>23A, 58-300 </a:t>
            </a:r>
            <a:r>
              <a:rPr lang="pl-PL" sz="2000" dirty="0">
                <a:latin typeface="+mj-lt"/>
              </a:rPr>
              <a:t>Wałbrzych</a:t>
            </a:r>
          </a:p>
          <a:p>
            <a:pPr algn="ctr">
              <a:lnSpc>
                <a:spcPct val="114000"/>
              </a:lnSpc>
            </a:pPr>
            <a:r>
              <a:rPr lang="pl-PL" sz="2000" dirty="0">
                <a:latin typeface="+mj-lt"/>
              </a:rPr>
              <a:t>tel. 74 </a:t>
            </a:r>
            <a:r>
              <a:rPr lang="pl-PL" sz="2000" dirty="0" smtClean="0">
                <a:latin typeface="+mj-lt"/>
              </a:rPr>
              <a:t>84 74 150</a:t>
            </a:r>
            <a:r>
              <a:rPr lang="pl-PL" sz="2000" dirty="0">
                <a:latin typeface="+mj-lt"/>
              </a:rPr>
              <a:t/>
            </a:r>
            <a:br>
              <a:rPr lang="pl-PL" sz="2000" dirty="0">
                <a:latin typeface="+mj-lt"/>
              </a:rPr>
            </a:br>
            <a:r>
              <a:rPr lang="pl-PL" sz="2000" dirty="0">
                <a:latin typeface="+mj-lt"/>
                <a:hlinkClick r:id="rId4"/>
              </a:rPr>
              <a:t>ipaw@ipaw.walbrzych.eu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  </a:t>
            </a:r>
            <a:r>
              <a:rPr lang="pl-PL" sz="2000" dirty="0">
                <a:latin typeface="+mj-lt"/>
                <a:hlinkClick r:id="rId5"/>
              </a:rPr>
              <a:t>www.ipaw.walbrzych.eu</a:t>
            </a:r>
            <a:r>
              <a:rPr lang="pl-PL" sz="2000" dirty="0">
                <a:latin typeface="+mj-lt"/>
              </a:rPr>
              <a:t> </a:t>
            </a:r>
          </a:p>
          <a:p>
            <a:pPr algn="ctr">
              <a:lnSpc>
                <a:spcPct val="114000"/>
              </a:lnSpc>
            </a:pPr>
            <a:endParaRPr lang="pl-PL" sz="1600" dirty="0">
              <a:latin typeface="+mj-lt"/>
            </a:endParaRPr>
          </a:p>
          <a:p>
            <a:pPr algn="ctr">
              <a:lnSpc>
                <a:spcPct val="114000"/>
              </a:lnSpc>
            </a:pPr>
            <a:endParaRPr lang="pl-PL" sz="1600" dirty="0">
              <a:latin typeface="+mj-lt"/>
            </a:endParaRPr>
          </a:p>
          <a:p>
            <a:pPr algn="ctr">
              <a:lnSpc>
                <a:spcPct val="114000"/>
              </a:lnSpc>
            </a:pPr>
            <a:r>
              <a:rPr lang="pl-PL" sz="2000" dirty="0" smtClean="0">
                <a:latin typeface="+mj-lt"/>
              </a:rPr>
              <a:t>Dziękujemy za uwagę.</a:t>
            </a:r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96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pl-PL" dirty="0" smtClean="0">
                <a:latin typeface="+mj-lt"/>
              </a:rPr>
              <a:t>Obszar, gdzie najczęściej stwierdza się nieprawidłowości: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b="1" dirty="0" smtClean="0">
                <a:latin typeface="+mj-lt"/>
              </a:rPr>
              <a:t>zamówienia publiczne</a:t>
            </a:r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dirty="0" smtClean="0">
                <a:latin typeface="+mj-lt"/>
              </a:rPr>
              <a:t>Przeprowadzane zgodnie z: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dirty="0" smtClean="0">
                <a:latin typeface="+mj-lt"/>
              </a:rPr>
              <a:t>Ustawą z dnia 29 stycznia 2004r. Prawo zamówień publicznych (tj. Dz. U. z 24.08.2017r., poz. 1579) – dalej „</a:t>
            </a:r>
            <a:r>
              <a:rPr lang="pl-PL" dirty="0" err="1" smtClean="0">
                <a:latin typeface="+mj-lt"/>
              </a:rPr>
              <a:t>Pzp</a:t>
            </a:r>
            <a:r>
              <a:rPr lang="pl-PL" dirty="0" smtClean="0">
                <a:latin typeface="+mj-lt"/>
              </a:rPr>
              <a:t>”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dirty="0" smtClean="0">
                <a:latin typeface="+mj-lt"/>
              </a:rPr>
              <a:t>Wytycznymi w zakresie kwalifikowalności wydatków w ramach Europejskiego Funduszu Rozwoju Regionalnego, Europejskiego Funduszu Społecznego oraz Funduszu Spójności na lata 2014            -2020 (wersja z 19.07.2017r.) – dalej „Wytyczne”</a:t>
            </a:r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3836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l-PL" dirty="0" smtClean="0">
                <a:latin typeface="+mj-lt"/>
              </a:rPr>
              <a:t>Podstawa prawna nakładania korekt finansowych w związku z nieprawidłowościami w zamówieniach:</a:t>
            </a:r>
          </a:p>
          <a:p>
            <a:pPr marL="0" indent="0" algn="just">
              <a:spcAft>
                <a:spcPts val="1800"/>
              </a:spcAft>
              <a:buNone/>
            </a:pPr>
            <a:r>
              <a:rPr lang="pl-PL" u="sng" dirty="0" smtClean="0">
                <a:latin typeface="+mj-lt"/>
              </a:rPr>
              <a:t>Rozporządzenie Ministra Rozwoju z dnia                     29 stycznia 2016 r. w sprawie warunków obniżania wartości korekt finansowych oraz wydatków poniesionych nieprawidłowo związanych z udzielaniem zamówień                     </a:t>
            </a:r>
            <a:r>
              <a:rPr lang="pl-PL" dirty="0" smtClean="0">
                <a:latin typeface="+mj-lt"/>
              </a:rPr>
              <a:t>(Dz. U. 2016r., poz. 200 z </a:t>
            </a:r>
            <a:r>
              <a:rPr lang="pl-PL" dirty="0" err="1" smtClean="0">
                <a:latin typeface="+mj-lt"/>
              </a:rPr>
              <a:t>późn</a:t>
            </a:r>
            <a:r>
              <a:rPr lang="pl-PL" dirty="0" smtClean="0">
                <a:latin typeface="+mj-lt"/>
              </a:rPr>
              <a:t>. zm.)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9463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b="1" u="sng" dirty="0">
                <a:latin typeface="+mj-lt"/>
              </a:rPr>
              <a:t>Niedopełnienie obowiązku odpowiedniego ogłoszenia/upublicznienia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l-PL" dirty="0" smtClean="0">
                <a:latin typeface="+mj-lt"/>
              </a:rPr>
              <a:t>Art. 40 ust. 2 i 3, jak również art. 48 ust. 1, 56 ust. 1, 60c  ust. 1, 75 ust. 1, 115 ust. 3 i 4 ustawy </a:t>
            </a:r>
            <a:r>
              <a:rPr lang="pl-PL" dirty="0" err="1" smtClean="0">
                <a:latin typeface="+mj-lt"/>
              </a:rPr>
              <a:t>Pzp</a:t>
            </a:r>
            <a:r>
              <a:rPr lang="pl-PL" dirty="0" smtClean="0">
                <a:latin typeface="+mj-lt"/>
              </a:rPr>
              <a:t>,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l-PL" dirty="0" smtClean="0">
                <a:latin typeface="+mj-lt"/>
              </a:rPr>
              <a:t>punkt 6.5.2 </a:t>
            </a:r>
            <a:r>
              <a:rPr lang="pl-PL" dirty="0" err="1" smtClean="0">
                <a:latin typeface="+mj-lt"/>
              </a:rPr>
              <a:t>ppkt</a:t>
            </a:r>
            <a:r>
              <a:rPr lang="pl-PL" dirty="0" smtClean="0">
                <a:latin typeface="+mj-lt"/>
              </a:rPr>
              <a:t> 11-17 Wytycznych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dirty="0" smtClean="0">
                <a:latin typeface="+mj-lt"/>
              </a:rPr>
              <a:t>Stawka procentowa : </a:t>
            </a:r>
          </a:p>
          <a:p>
            <a:pPr>
              <a:spcAft>
                <a:spcPts val="1800"/>
              </a:spcAft>
            </a:pPr>
            <a:r>
              <a:rPr lang="pl-PL" dirty="0" smtClean="0">
                <a:latin typeface="+mj-lt"/>
              </a:rPr>
              <a:t>przy postępowaniach unijnych 100% (całkowity brak upublicznienia) i 25% („częściowe” upublicznienie)</a:t>
            </a:r>
          </a:p>
          <a:p>
            <a:pPr>
              <a:spcAft>
                <a:spcPts val="1800"/>
              </a:spcAft>
            </a:pPr>
            <a:r>
              <a:rPr lang="pl-PL" dirty="0" smtClean="0">
                <a:latin typeface="+mj-lt"/>
              </a:rPr>
              <a:t>przy postępowaniach krajowych 100% z możliwością obniżenia do 25% (całkowity brak upublicznienia) oraz 25% („częściowe” upublicznienie)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932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539552" y="1096144"/>
            <a:ext cx="8352928" cy="100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62880" y="1146448"/>
            <a:ext cx="8229600" cy="5256583"/>
          </a:xfrm>
        </p:spPr>
        <p:txBody>
          <a:bodyPr anchor="ctr"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600" b="1" u="sng" dirty="0" smtClean="0">
                <a:latin typeface="+mj-lt"/>
              </a:rPr>
              <a:t>Dyskryminacyjny opis przedmiotu zamówienia</a:t>
            </a:r>
            <a:endParaRPr lang="pl-PL" sz="2600" dirty="0" smtClean="0">
              <a:latin typeface="+mj-lt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l-PL" sz="2000" dirty="0" smtClean="0">
                <a:latin typeface="+mj-lt"/>
              </a:rPr>
              <a:t>Art. 29 ust. 2 i 3, art. 30 ust. 2-4 ustawy </a:t>
            </a:r>
            <a:r>
              <a:rPr lang="pl-PL" sz="2000" dirty="0" err="1" smtClean="0">
                <a:latin typeface="+mj-lt"/>
              </a:rPr>
              <a:t>Pzp</a:t>
            </a:r>
            <a:r>
              <a:rPr lang="pl-PL" sz="2000" dirty="0" smtClean="0">
                <a:latin typeface="+mj-lt"/>
              </a:rPr>
              <a:t>,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l-PL" sz="2000" dirty="0" smtClean="0">
                <a:latin typeface="+mj-lt"/>
              </a:rPr>
              <a:t>punkt 6.5.2 </a:t>
            </a:r>
            <a:r>
              <a:rPr lang="pl-PL" sz="2000" dirty="0" err="1" smtClean="0">
                <a:latin typeface="+mj-lt"/>
              </a:rPr>
              <a:t>ppkt</a:t>
            </a:r>
            <a:r>
              <a:rPr lang="pl-PL" sz="2000" dirty="0" smtClean="0">
                <a:latin typeface="+mj-lt"/>
              </a:rPr>
              <a:t> 5) i Wytycznych    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000" b="1" dirty="0" smtClean="0">
                <a:latin typeface="+mj-lt"/>
              </a:rPr>
              <a:t>Ustawa </a:t>
            </a:r>
            <a:r>
              <a:rPr lang="pl-PL" sz="2000" b="1" dirty="0" err="1" smtClean="0">
                <a:latin typeface="+mj-lt"/>
              </a:rPr>
              <a:t>Pzp</a:t>
            </a:r>
            <a:endParaRPr lang="pl-PL" sz="2000" b="1" dirty="0" smtClean="0">
              <a:latin typeface="+mj-lt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000" dirty="0" smtClean="0">
                <a:latin typeface="+mj-lt"/>
              </a:rPr>
              <a:t>a) Opisanie </a:t>
            </a:r>
            <a:r>
              <a:rPr lang="pl-PL" sz="2000" dirty="0">
                <a:latin typeface="+mj-lt"/>
              </a:rPr>
              <a:t>przedmiotu zamówienia w sposób, który mógłby utrudniać uczciwą konkurencję</a:t>
            </a:r>
            <a:r>
              <a:rPr lang="pl-PL" sz="2000" dirty="0" smtClean="0">
                <a:latin typeface="+mj-lt"/>
              </a:rPr>
              <a:t>,</a:t>
            </a:r>
            <a:endParaRPr lang="pl-PL" sz="2000" dirty="0">
              <a:latin typeface="+mj-lt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000" dirty="0" smtClean="0">
                <a:latin typeface="+mj-lt"/>
              </a:rPr>
              <a:t>b) Opisanie </a:t>
            </a:r>
            <a:r>
              <a:rPr lang="pl-PL" sz="2000" dirty="0">
                <a:latin typeface="+mj-lt"/>
              </a:rPr>
              <a:t>przedmiotu zamówienia przez wskazanie znaków towarowych, patentów lub </a:t>
            </a:r>
            <a:r>
              <a:rPr lang="pl-PL" sz="2000" dirty="0" smtClean="0">
                <a:latin typeface="+mj-lt"/>
              </a:rPr>
              <a:t>pochodzenia, źródła lub szczególnego procesu, który charakteryzuje produkty lub usługi dostarczane przez konkretnego wykonawcę bez zachowania ustawowych przesłanek,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000" b="1" dirty="0" smtClean="0">
                <a:latin typeface="+mj-lt"/>
              </a:rPr>
              <a:t>Wytyczne: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000" dirty="0" smtClean="0">
                <a:latin typeface="+mj-lt"/>
              </a:rPr>
              <a:t>Opisanie przedmiotu w sposób, który odnosi się do określonego wyrobu, źródła, znaków towarowych, patentów lub specyficznego pochodzenia, chyba że takie odniesienie jest uzasadnione przedmiotem zamówienia i dopuszczono rozwiązania równoważne.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000" b="1" dirty="0" smtClean="0">
                <a:latin typeface="+mj-lt"/>
              </a:rPr>
              <a:t>Stawka procentowa</a:t>
            </a:r>
            <a:r>
              <a:rPr lang="pl-PL" sz="2000" dirty="0" smtClean="0">
                <a:latin typeface="+mj-lt"/>
              </a:rPr>
              <a:t>: </a:t>
            </a:r>
            <a:r>
              <a:rPr lang="pl-PL" sz="2000" dirty="0">
                <a:latin typeface="+mj-lt"/>
              </a:rPr>
              <a:t>25% z możliwością obniżenia do 10% lub 5</a:t>
            </a:r>
            <a:r>
              <a:rPr lang="pl-PL" sz="2000" dirty="0" smtClean="0">
                <a:latin typeface="+mj-lt"/>
              </a:rPr>
              <a:t>%</a:t>
            </a:r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1047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b="1" u="sng" dirty="0">
                <a:latin typeface="+mj-lt"/>
              </a:rPr>
              <a:t>Niejednoznaczny opis przedmiotu zamówienia tj. opisanie przedmiotu zamówienia w sposób </a:t>
            </a:r>
            <a:r>
              <a:rPr lang="pl-PL" sz="2400" b="1" u="sng" dirty="0" smtClean="0">
                <a:latin typeface="+mj-lt"/>
              </a:rPr>
              <a:t>niejednoznaczny                                          </a:t>
            </a:r>
            <a:r>
              <a:rPr lang="pl-PL" sz="2400" b="1" u="sng" dirty="0">
                <a:latin typeface="+mj-lt"/>
              </a:rPr>
              <a:t>i niewyczerpujący, za pomocą niedostatecznie </a:t>
            </a:r>
            <a:r>
              <a:rPr lang="pl-PL" sz="2400" b="1" u="sng" dirty="0" smtClean="0">
                <a:latin typeface="+mj-lt"/>
              </a:rPr>
              <a:t>dokładnych                              i </a:t>
            </a:r>
            <a:r>
              <a:rPr lang="pl-PL" sz="2400" b="1" u="sng" dirty="0">
                <a:latin typeface="+mj-lt"/>
              </a:rPr>
              <a:t>niezrozumiałych określeń (ustawa </a:t>
            </a:r>
            <a:r>
              <a:rPr lang="pl-PL" sz="2400" b="1" u="sng" dirty="0" err="1">
                <a:latin typeface="+mj-lt"/>
              </a:rPr>
              <a:t>Pzp</a:t>
            </a:r>
            <a:r>
              <a:rPr lang="pl-PL" sz="2400" b="1" u="sng" dirty="0" smtClean="0">
                <a:latin typeface="+mj-lt"/>
              </a:rPr>
              <a:t>)</a:t>
            </a:r>
          </a:p>
          <a:p>
            <a:pPr marL="0" indent="0" algn="just">
              <a:buNone/>
            </a:pPr>
            <a:r>
              <a:rPr lang="pl-PL" sz="2400" b="1" u="sng" dirty="0" smtClean="0">
                <a:latin typeface="+mj-lt"/>
              </a:rPr>
              <a:t> oraz</a:t>
            </a:r>
          </a:p>
          <a:p>
            <a:pPr marL="0" indent="0" algn="just">
              <a:buNone/>
            </a:pPr>
            <a:r>
              <a:rPr lang="pl-PL" sz="2400" b="1" u="sng" dirty="0">
                <a:latin typeface="+mj-lt"/>
              </a:rPr>
              <a:t>Brak w opisie przedmiotu zamówienia nazw i kodów określonych we Wspólnym Słowniku Zamówień lub błędne ich zastosowanie (Wytyczne)</a:t>
            </a:r>
          </a:p>
          <a:p>
            <a:pPr marL="0" indent="0" algn="just">
              <a:buNone/>
            </a:pPr>
            <a:endParaRPr lang="pl-PL" sz="2400" b="1" u="sng" dirty="0">
              <a:latin typeface="+mj-lt"/>
            </a:endParaRPr>
          </a:p>
          <a:p>
            <a:r>
              <a:rPr lang="pl-PL" sz="1800" dirty="0" smtClean="0">
                <a:latin typeface="+mj-lt"/>
              </a:rPr>
              <a:t>Art. 29 ust. 1 ustawy </a:t>
            </a:r>
            <a:r>
              <a:rPr lang="pl-PL" sz="1800" dirty="0" err="1" smtClean="0">
                <a:latin typeface="+mj-lt"/>
              </a:rPr>
              <a:t>Pzp</a:t>
            </a:r>
            <a:r>
              <a:rPr lang="pl-PL" sz="1800" dirty="0" smtClean="0">
                <a:latin typeface="+mj-lt"/>
              </a:rPr>
              <a:t>, </a:t>
            </a:r>
          </a:p>
          <a:p>
            <a:r>
              <a:rPr lang="pl-PL" sz="1800" dirty="0" smtClean="0">
                <a:latin typeface="+mj-lt"/>
              </a:rPr>
              <a:t>punkt 6.5.2 </a:t>
            </a:r>
            <a:r>
              <a:rPr lang="pl-PL" sz="1800" dirty="0" err="1" smtClean="0">
                <a:latin typeface="+mj-lt"/>
              </a:rPr>
              <a:t>ppkt</a:t>
            </a:r>
            <a:r>
              <a:rPr lang="pl-PL" sz="1800" dirty="0" smtClean="0">
                <a:latin typeface="+mj-lt"/>
              </a:rPr>
              <a:t> 5) oraz 7)  Wytycznych </a:t>
            </a:r>
          </a:p>
          <a:p>
            <a:pPr marL="0" indent="0">
              <a:buNone/>
            </a:pPr>
            <a:endParaRPr lang="pl-PL" sz="1800" dirty="0" smtClean="0">
              <a:latin typeface="+mj-lt"/>
            </a:endParaRPr>
          </a:p>
          <a:p>
            <a:pPr marL="0" indent="0">
              <a:buNone/>
            </a:pPr>
            <a:r>
              <a:rPr lang="pl-PL" sz="1800" b="1" dirty="0" smtClean="0">
                <a:latin typeface="+mj-lt"/>
              </a:rPr>
              <a:t>Stawka procentowa: </a:t>
            </a:r>
            <a:r>
              <a:rPr lang="pl-PL" sz="1800" dirty="0" smtClean="0">
                <a:latin typeface="+mj-lt"/>
              </a:rPr>
              <a:t>10% z możliwością obniżenia do 5%</a:t>
            </a:r>
            <a:endParaRPr lang="pl-PL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9318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 anchor="ctr"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000" b="1" u="sng" dirty="0">
                <a:latin typeface="+mj-lt"/>
              </a:rPr>
              <a:t>Ustalenie terminów składania ofert lub wniosków o dopuszczenie do udziału w postępowaniu o udzielenie zamówienia krótszych niż przewidziane we właściwych procedurach jako minimalne albo zastosowanie procedury przyspieszonej bez wystąpienia ustawowych przesłanek jej stosowania</a:t>
            </a:r>
          </a:p>
          <a:p>
            <a:endParaRPr lang="pl-PL" sz="3000" dirty="0" smtClean="0">
              <a:latin typeface="+mj-lt"/>
            </a:endParaRPr>
          </a:p>
          <a:p>
            <a:r>
              <a:rPr lang="pl-PL" sz="3000" dirty="0" smtClean="0">
                <a:latin typeface="+mj-lt"/>
              </a:rPr>
              <a:t>Art. 43 ust. 1, 2, 2a lub 2b, art. 49 ust. 1,2 lub 3, art. 52 ust. 2-5, art. 60 ust. 3, art. 134 ust.3 itp. ustawy </a:t>
            </a:r>
            <a:r>
              <a:rPr lang="pl-PL" sz="3000" dirty="0" err="1" smtClean="0">
                <a:latin typeface="+mj-lt"/>
              </a:rPr>
              <a:t>Pzp</a:t>
            </a:r>
            <a:r>
              <a:rPr lang="pl-PL" sz="3000" dirty="0" smtClean="0">
                <a:latin typeface="+mj-lt"/>
              </a:rPr>
              <a:t>, </a:t>
            </a:r>
          </a:p>
          <a:p>
            <a:r>
              <a:rPr lang="pl-PL" sz="3000" dirty="0" smtClean="0">
                <a:latin typeface="+mj-lt"/>
              </a:rPr>
              <a:t>punkt 6.5.2 </a:t>
            </a:r>
            <a:r>
              <a:rPr lang="pl-PL" sz="3000" dirty="0" err="1" smtClean="0">
                <a:latin typeface="+mj-lt"/>
              </a:rPr>
              <a:t>ppkt</a:t>
            </a:r>
            <a:r>
              <a:rPr lang="pl-PL" sz="3000" dirty="0" smtClean="0">
                <a:latin typeface="+mj-lt"/>
              </a:rPr>
              <a:t> 10) Wytycznych</a:t>
            </a:r>
          </a:p>
          <a:p>
            <a:pPr marL="0" indent="0">
              <a:buNone/>
            </a:pPr>
            <a:endParaRPr lang="pl-PL" sz="3000" b="1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3000" b="1" dirty="0" smtClean="0">
                <a:latin typeface="+mj-lt"/>
              </a:rPr>
              <a:t>Stawka procentowa: </a:t>
            </a:r>
            <a:r>
              <a:rPr lang="pl-PL" sz="3000" dirty="0" smtClean="0">
                <a:latin typeface="+mj-lt"/>
              </a:rPr>
              <a:t>25% (termin skrócony o więcej niż 50% wymaganego lub stanowi 50% terminu wymaganego), 10% (termin skrócony o więcej niż 30% wymaganego lub stanowi 30% terminu wymaganego), 5% w pozostałych przypadkach z możliwością obniżenia do 2%</a:t>
            </a:r>
            <a:endParaRPr lang="pl-PL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5111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b="1" u="sng" dirty="0"/>
              <a:t>Określenie dyskryminujących warunków udziału </a:t>
            </a:r>
            <a:r>
              <a:rPr lang="pl-PL" sz="2400" b="1" u="sng" dirty="0" smtClean="0"/>
              <a:t>                                  w </a:t>
            </a:r>
            <a:r>
              <a:rPr lang="pl-PL" sz="2400" b="1" u="sng" dirty="0"/>
              <a:t>postępowaniu lub kryteriów oceny ofert </a:t>
            </a:r>
            <a:r>
              <a:rPr lang="pl-PL" sz="2400" b="1" u="sng" dirty="0" smtClean="0"/>
              <a:t>poprzez:</a:t>
            </a:r>
            <a:endParaRPr lang="pl-PL" sz="2400" b="1" u="sng" dirty="0"/>
          </a:p>
          <a:p>
            <a:pPr marL="0" indent="0" algn="just">
              <a:buNone/>
            </a:pPr>
            <a:r>
              <a:rPr lang="pl-PL" sz="2400" b="1" u="sng" dirty="0"/>
              <a:t>a) opisanie warunków udziału w postępowaniu w sposób nieproporcjonalny do przedmiotu zamówienia lub uniemożliwiający ocenę zdolności wykonawcy do należytego wykonania zamówienia</a:t>
            </a:r>
          </a:p>
          <a:p>
            <a:pPr marL="0" indent="0" algn="just">
              <a:buNone/>
            </a:pPr>
            <a:r>
              <a:rPr lang="pl-PL" sz="2400" b="1" u="sng" dirty="0"/>
              <a:t>b) określenie kryteriów oceny ofert odnoszących się do właściwości wykonawcy </a:t>
            </a:r>
            <a:endParaRPr lang="pl-PL" sz="2400" b="1" u="sng" dirty="0" smtClean="0"/>
          </a:p>
          <a:p>
            <a:pPr marL="0" indent="0" algn="just">
              <a:buNone/>
            </a:pPr>
            <a:endParaRPr lang="pl-PL" sz="2400" b="1" u="sng" dirty="0"/>
          </a:p>
          <a:p>
            <a:r>
              <a:rPr lang="pl-PL" sz="2300" dirty="0" smtClean="0"/>
              <a:t>Art. 22 ust. 1a, art. 91 ust. 3 ustawy </a:t>
            </a:r>
            <a:r>
              <a:rPr lang="pl-PL" sz="2300" dirty="0" err="1" smtClean="0"/>
              <a:t>Pzp</a:t>
            </a:r>
            <a:r>
              <a:rPr lang="pl-PL" sz="2300" dirty="0" smtClean="0"/>
              <a:t>, </a:t>
            </a:r>
          </a:p>
          <a:p>
            <a:r>
              <a:rPr lang="pl-PL" sz="2300" dirty="0" smtClean="0"/>
              <a:t>punkt 6.5.2 </a:t>
            </a:r>
            <a:r>
              <a:rPr lang="pl-PL" sz="2300" dirty="0" err="1" smtClean="0"/>
              <a:t>ppkt</a:t>
            </a:r>
            <a:r>
              <a:rPr lang="pl-PL" sz="2300" dirty="0" smtClean="0"/>
              <a:t> 8) i 9) Wytycznych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300" b="1" dirty="0" smtClean="0"/>
              <a:t>Stawka procentowa</a:t>
            </a:r>
            <a:r>
              <a:rPr lang="pl-PL" sz="2300" dirty="0" smtClean="0"/>
              <a:t>: 25% z możliwością obniżenia do 10% lub 5%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640279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 anchor="ctr" anchorCtr="1"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sz="3000" b="1" u="sng" dirty="0"/>
              <a:t>Naruszenie polegające na wyborze jako najkorzystniejszej oferty wykonawcy podlegającego wykluczeniu </a:t>
            </a:r>
            <a:r>
              <a:rPr lang="pl-PL" sz="3000" b="1" u="sng" dirty="0" smtClean="0"/>
              <a:t>                               z </a:t>
            </a:r>
            <a:r>
              <a:rPr lang="pl-PL" sz="3000" b="1" u="sng" dirty="0"/>
              <a:t>postępowania o udzielenie zamówienia publicznego lub wyborze jako najkorzystniejszej oferty podlegającej odrzuceniu (ustawa </a:t>
            </a:r>
            <a:r>
              <a:rPr lang="pl-PL" sz="3000" b="1" u="sng" dirty="0" err="1"/>
              <a:t>Pzp</a:t>
            </a:r>
            <a:r>
              <a:rPr lang="pl-PL" sz="3000" b="1" u="sng" dirty="0"/>
              <a:t>)</a:t>
            </a:r>
          </a:p>
          <a:p>
            <a:pPr marL="0" indent="0" algn="just">
              <a:buNone/>
            </a:pPr>
            <a:r>
              <a:rPr lang="pl-PL" sz="3000" b="1" u="sng" dirty="0"/>
              <a:t>Naruszenie polegające na wyborze oferty wykonawcy niespełniającego warunków udziału w postępowaniu lub niezgodnej z opisem przedmiotu zamówienia (Wytyczne</a:t>
            </a:r>
            <a:r>
              <a:rPr lang="pl-PL" sz="3000" b="1" u="sng" dirty="0" smtClean="0"/>
              <a:t>)</a:t>
            </a:r>
          </a:p>
          <a:p>
            <a:pPr marL="0" indent="0" algn="just">
              <a:buNone/>
            </a:pPr>
            <a:endParaRPr lang="pl-PL" sz="3000" b="1" u="sng" dirty="0"/>
          </a:p>
          <a:p>
            <a:r>
              <a:rPr lang="pl-PL" sz="2700" dirty="0" smtClean="0"/>
              <a:t>Art. 89 ust. 1, 24 ust. 4 w związku z art. 24 ust. 1 lub 5, lub art. 89 ust. 1 pkt 5 w związku z art. 24 ust. 1 lub 5, punkt 6.5.2 </a:t>
            </a:r>
            <a:r>
              <a:rPr lang="pl-PL" sz="2700" dirty="0" err="1" smtClean="0"/>
              <a:t>ppkt</a:t>
            </a:r>
            <a:r>
              <a:rPr lang="pl-PL" sz="2700" dirty="0" smtClean="0"/>
              <a:t> 11) b) Wytycznych w zakresie kwalifikowalności wydatków …</a:t>
            </a:r>
          </a:p>
          <a:p>
            <a:pPr marL="0" indent="0">
              <a:buNone/>
            </a:pPr>
            <a:r>
              <a:rPr lang="pl-PL" sz="2700" b="1" dirty="0" smtClean="0"/>
              <a:t>Stawka procentowa: </a:t>
            </a:r>
            <a:r>
              <a:rPr lang="pl-PL" sz="2700" dirty="0" smtClean="0"/>
              <a:t>25% z możliwością obniżenia do 10% lub 5%</a:t>
            </a:r>
            <a:endParaRPr lang="pl-PL" sz="2700" dirty="0"/>
          </a:p>
        </p:txBody>
      </p:sp>
    </p:spTree>
    <p:extLst>
      <p:ext uri="{BB962C8B-B14F-4D97-AF65-F5344CB8AC3E}">
        <p14:creationId xmlns:p14="http://schemas.microsoft.com/office/powerpoint/2010/main" val="2957918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874</Words>
  <Application>Microsoft Office PowerPoint</Application>
  <PresentationFormat>Pokaz na ekranie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ZINTEGROWANE INWESTYCJE TERYTORIALNE                         AGLOMERACJI WAŁBRZYSKIEJ  NAJCZĘŚCIEJ POPEŁNIANE BŁĘDY  W PROCEDURZE UDZIELANIA  ZAMÓWIEŃ PUBLICZNYCH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Kamila Choptiany</cp:lastModifiedBy>
  <cp:revision>219</cp:revision>
  <dcterms:created xsi:type="dcterms:W3CDTF">2015-04-22T07:48:15Z</dcterms:created>
  <dcterms:modified xsi:type="dcterms:W3CDTF">2017-09-18T09:41:42Z</dcterms:modified>
</cp:coreProperties>
</file>