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86" r:id="rId4"/>
    <p:sldId id="287" r:id="rId5"/>
    <p:sldId id="288" r:id="rId6"/>
    <p:sldId id="289" r:id="rId7"/>
    <p:sldId id="290" r:id="rId8"/>
    <p:sldId id="295" r:id="rId9"/>
    <p:sldId id="294" r:id="rId10"/>
    <p:sldId id="299" r:id="rId11"/>
    <p:sldId id="298" r:id="rId12"/>
    <p:sldId id="297" r:id="rId13"/>
    <p:sldId id="296" r:id="rId14"/>
    <p:sldId id="302" r:id="rId15"/>
    <p:sldId id="300" r:id="rId16"/>
    <p:sldId id="303" r:id="rId17"/>
    <p:sldId id="306" r:id="rId18"/>
    <p:sldId id="305" r:id="rId19"/>
    <p:sldId id="304" r:id="rId20"/>
    <p:sldId id="309" r:id="rId21"/>
    <p:sldId id="317" r:id="rId22"/>
    <p:sldId id="312" r:id="rId23"/>
    <p:sldId id="313" r:id="rId24"/>
    <p:sldId id="314" r:id="rId25"/>
    <p:sldId id="315" r:id="rId26"/>
    <p:sldId id="316" r:id="rId27"/>
    <p:sldId id="283" r:id="rId28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1" autoAdjust="0"/>
    <p:restoredTop sz="94660"/>
  </p:normalViewPr>
  <p:slideViewPr>
    <p:cSldViewPr>
      <p:cViewPr varScale="1">
        <p:scale>
          <a:sx n="110" d="100"/>
          <a:sy n="110" d="100"/>
        </p:scale>
        <p:origin x="166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759F4F-3421-4054-9A9C-BF12E1369598}" type="datetimeFigureOut">
              <a:rPr lang="pl-PL" smtClean="0"/>
              <a:t>2017-09-19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pl-PL" smtClean="0"/>
              <a:t>Spotkanie współfinansowane przez Unię Europejską ze środków Europejskiego Funduszu Społecznego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4A6CA6-B4C5-467A-88BD-589717B453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80832304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2F236E-8B68-4692-AD3F-36B0BEFEF83E}" type="datetimeFigureOut">
              <a:rPr lang="pl-PL" smtClean="0"/>
              <a:t>2017-09-19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pl-PL" smtClean="0"/>
              <a:t>Spotkanie współfinansowane przez Unię Europejską ze środków Europejskiego Funduszu Społecznego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84E4E2-A46A-4857-9736-BC1C47F16C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73798769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Spotkanie współfinansowane przez Unię Europejską ze środków Europejskiego Funduszu Społecznego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33565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>
                <a:solidFill>
                  <a:prstClr val="black"/>
                </a:solidFill>
              </a:rPr>
              <a:t>Spotkanie współfinansowane przez Unię Europejską ze środków Europejskiego Funduszu Społecznego</a:t>
            </a:r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518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>
                <a:solidFill>
                  <a:prstClr val="black"/>
                </a:solidFill>
              </a:rPr>
              <a:t>Spotkanie współfinansowane przez Unię Europejską ze środków Europejskiego Funduszu Społecznego</a:t>
            </a:r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1015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>
                <a:solidFill>
                  <a:prstClr val="black"/>
                </a:solidFill>
              </a:rPr>
              <a:t>Spotkanie współfinansowane przez Unię Europejską ze środków Europejskiego Funduszu Społecznego</a:t>
            </a:r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700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>
                <a:solidFill>
                  <a:prstClr val="black"/>
                </a:solidFill>
              </a:rPr>
              <a:t>Spotkanie współfinansowane przez Unię Europejską ze środków Europejskiego Funduszu Społecznego</a:t>
            </a:r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66186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>
                <a:solidFill>
                  <a:prstClr val="black"/>
                </a:solidFill>
              </a:rPr>
              <a:t>Spotkanie współfinansowane przez Unię Europejską ze środków Europejskiego Funduszu Społecznego</a:t>
            </a:r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0643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>
                <a:solidFill>
                  <a:prstClr val="black"/>
                </a:solidFill>
              </a:rPr>
              <a:t>Spotkanie współfinansowane przez Unię Europejską ze środków Europejskiego Funduszu Społecznego</a:t>
            </a:r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7927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>
                <a:solidFill>
                  <a:prstClr val="black"/>
                </a:solidFill>
              </a:rPr>
              <a:t>Spotkanie współfinansowane przez Unię Europejską ze środków Europejskiego Funduszu Społecznego</a:t>
            </a:r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8896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>
                <a:solidFill>
                  <a:prstClr val="black"/>
                </a:solidFill>
              </a:rPr>
              <a:t>Spotkanie współfinansowane przez Unię Europejską ze środków Europejskiego Funduszu Społecznego</a:t>
            </a:r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96610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>
                <a:solidFill>
                  <a:prstClr val="black"/>
                </a:solidFill>
              </a:rPr>
              <a:t>Spotkanie współfinansowane przez Unię Europejską ze środków Europejskiego Funduszu Społecznego</a:t>
            </a:r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86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>
                <a:solidFill>
                  <a:prstClr val="black"/>
                </a:solidFill>
              </a:rPr>
              <a:t>Spotkanie współfinansowane przez Unię Europejską ze środków Europejskiego Funduszu Społecznego</a:t>
            </a:r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494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Spotkanie współfinansowane przez Unię Europejską ze środków Europejskiego Funduszu Społecznego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8501361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>
                <a:solidFill>
                  <a:prstClr val="black"/>
                </a:solidFill>
              </a:rPr>
              <a:t>Spotkanie współfinansowane przez Unię Europejską ze środków Europejskiego Funduszu Społecznego</a:t>
            </a:r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01157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>
                <a:solidFill>
                  <a:prstClr val="black"/>
                </a:solidFill>
              </a:rPr>
              <a:t>Spotkanie współfinansowane przez Unię Europejską ze środków Europejskiego Funduszu Społecznego</a:t>
            </a:r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40875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>
                <a:solidFill>
                  <a:prstClr val="black"/>
                </a:solidFill>
              </a:rPr>
              <a:t>Spotkanie współfinansowane przez Unię Europejską ze środków Europejskiego Funduszu Społecznego</a:t>
            </a:r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71914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>
                <a:solidFill>
                  <a:prstClr val="black"/>
                </a:solidFill>
              </a:rPr>
              <a:t>Spotkanie współfinansowane przez Unię Europejską ze środków Europejskiego Funduszu Społecznego</a:t>
            </a:r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6589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>
                <a:solidFill>
                  <a:prstClr val="black"/>
                </a:solidFill>
              </a:rPr>
              <a:t>Spotkanie współfinansowane przez Unię Europejską ze środków Europejskiego Funduszu Społecznego</a:t>
            </a:r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51398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>
                <a:solidFill>
                  <a:prstClr val="black"/>
                </a:solidFill>
              </a:rPr>
              <a:t>Spotkanie współfinansowane przez Unię Europejską ze środków Europejskiego Funduszu Społecznego</a:t>
            </a:r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58419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>
                <a:solidFill>
                  <a:prstClr val="black"/>
                </a:solidFill>
              </a:rPr>
              <a:t>Spotkanie współfinansowane przez Unię Europejską ze środków Europejskiego Funduszu Społecznego</a:t>
            </a:r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95969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Spotkanie współfinansowane przez Unię Europejską ze środków Europejskiego Funduszu Społecznego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01322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>
                <a:solidFill>
                  <a:prstClr val="black"/>
                </a:solidFill>
              </a:rPr>
              <a:t>Spotkanie współfinansowane przez Unię Europejską ze środków Europejskiego Funduszu Społecznego</a:t>
            </a:r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6508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>
                <a:solidFill>
                  <a:prstClr val="black"/>
                </a:solidFill>
              </a:rPr>
              <a:t>Spotkanie współfinansowane przez Unię Europejską ze środków Europejskiego Funduszu Społecznego</a:t>
            </a:r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8311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>
                <a:solidFill>
                  <a:prstClr val="black"/>
                </a:solidFill>
              </a:rPr>
              <a:t>Spotkanie współfinansowane przez Unię Europejską ze środków Europejskiego Funduszu Społecznego</a:t>
            </a:r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8677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>
                <a:solidFill>
                  <a:prstClr val="black"/>
                </a:solidFill>
              </a:rPr>
              <a:t>Spotkanie współfinansowane przez Unię Europejską ze środków Europejskiego Funduszu Społecznego</a:t>
            </a:r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993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>
                <a:solidFill>
                  <a:prstClr val="black"/>
                </a:solidFill>
              </a:rPr>
              <a:t>Spotkanie współfinansowane przez Unię Europejską ze środków Europejskiego Funduszu Społecznego</a:t>
            </a:r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1327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>
                <a:solidFill>
                  <a:prstClr val="black"/>
                </a:solidFill>
              </a:rPr>
              <a:t>Spotkanie współfinansowane przez Unię Europejską ze środków Europejskiego Funduszu Społecznego</a:t>
            </a:r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4434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>
                <a:solidFill>
                  <a:prstClr val="black"/>
                </a:solidFill>
              </a:rPr>
              <a:t>Spotkanie współfinansowane przez Unię Europejską ze środków Europejskiego Funduszu Społecznego</a:t>
            </a:r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356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7463-66D3-4A7D-AB9E-586F3545A4A7}" type="datetime1">
              <a:rPr lang="pl-PL" smtClean="0"/>
              <a:t>2017-09-19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Spotkanie współfinansowane przez Unię Europejską ze środków Europejskiego Funduszu Społecznego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4912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3001B-1022-4335-9B8E-E77D7329231E}" type="datetime1">
              <a:rPr lang="pl-PL" smtClean="0"/>
              <a:t>2017-09-19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Spotkanie współfinansowane przez Unię Europejską ze środków Europejskiego Funduszu Społecznego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2872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0BA2-D135-42D8-9A8B-6B115F016D6E}" type="datetime1">
              <a:rPr lang="pl-PL" smtClean="0"/>
              <a:t>2017-09-19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Spotkanie współfinansowane przez Unię Europejską ze środków Europejskiego Funduszu Społecznego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0464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881AA-CB03-4BB3-9BFC-27C7D987CBAF}" type="datetime1">
              <a:rPr lang="pl-PL" smtClean="0"/>
              <a:t>2017-09-19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Spotkanie współfinansowane przez Unię Europejską ze środków Europejskiego Funduszu Społecznego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6975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5725F-4950-4DD3-A377-E8E0FFD5935F}" type="datetime1">
              <a:rPr lang="pl-PL" smtClean="0"/>
              <a:t>2017-09-19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Spotkanie współfinansowane przez Unię Europejską ze środków Europejskiego Funduszu Społecznego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5909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556F1-D84C-4525-B357-10BB8DBE4CB7}" type="datetime1">
              <a:rPr lang="pl-PL" smtClean="0"/>
              <a:t>2017-09-19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Spotkanie współfinansowane przez Unię Europejską ze środków Europejskiego Funduszu Społecznego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8455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D6267-CE8D-44D1-96EB-18402F949A10}" type="datetime1">
              <a:rPr lang="pl-PL" smtClean="0"/>
              <a:t>2017-09-19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Spotkanie współfinansowane przez Unię Europejską ze środków Europejskiego Funduszu Społecznego</a:t>
            </a: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69287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BC22D-107E-46C7-AF56-6E9F8F4266DE}" type="datetime1">
              <a:rPr lang="pl-PL" smtClean="0"/>
              <a:t>2017-09-19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Spotkanie współfinansowane przez Unię Europejską ze środków Europejskiego Funduszu Społecznego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9912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DB08C-4C10-4F71-BB8F-CE8F83B7061C}" type="datetime1">
              <a:rPr lang="pl-PL" smtClean="0"/>
              <a:t>2017-09-19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Spotkanie współfinansowane przez Unię Europejską ze środków Europejskiego Funduszu Społecznego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7632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D11D9-A776-487D-9C9D-2E30DB61B64B}" type="datetime1">
              <a:rPr lang="pl-PL" smtClean="0"/>
              <a:t>2017-09-19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Spotkanie współfinansowane przez Unię Europejską ze środków Europejskiego Funduszu Społecznego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5749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67BE8-0DE1-49A3-A3A1-021C0FB092E3}" type="datetime1">
              <a:rPr lang="pl-PL" smtClean="0"/>
              <a:t>2017-09-19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Spotkanie współfinansowane przez Unię Europejską ze środków Europejskiego Funduszu Społecznego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2862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E72F1-5360-449E-9EF6-73D35D1460E1}" type="datetime1">
              <a:rPr lang="pl-PL" smtClean="0"/>
              <a:t>2017-09-19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smtClean="0"/>
              <a:t>Spotkanie współfinansowane przez Unię Europejską ze środków Europejskiego Funduszu Społecznego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9850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bazakonkurencyjnosci.funduszeeuropejskie.gov.pl/" TargetMode="External"/><Relationship Id="rId4" Type="http://schemas.openxmlformats.org/officeDocument/2006/relationships/image" Target="../media/image4.jp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ipaw.walbrzych.eu/" TargetMode="External"/><Relationship Id="rId4" Type="http://schemas.openxmlformats.org/officeDocument/2006/relationships/hyperlink" Target="mailto:ipaw@ipaw.walbrzych.eu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5589240"/>
            <a:ext cx="8280920" cy="550912"/>
          </a:xfrm>
        </p:spPr>
        <p:txBody>
          <a:bodyPr>
            <a:normAutofit/>
          </a:bodyPr>
          <a:lstStyle/>
          <a:p>
            <a:r>
              <a:rPr lang="pl-PL" sz="1600" b="1" dirty="0" smtClean="0">
                <a:solidFill>
                  <a:schemeClr val="tx2">
                    <a:lumMod val="75000"/>
                  </a:schemeClr>
                </a:solidFill>
                <a:latin typeface="Segoe UI Semibold" panose="020B0702040204020203" pitchFamily="34" charset="0"/>
              </a:rPr>
              <a:t>Zintegrowane Inwestycje Terytorialne Aglomeracji Wałbrzyskiej</a:t>
            </a:r>
          </a:p>
          <a:p>
            <a:pPr algn="l"/>
            <a:endParaRPr lang="pl-PL" sz="1600" b="1" dirty="0">
              <a:solidFill>
                <a:schemeClr val="tx2">
                  <a:lumMod val="75000"/>
                </a:schemeClr>
              </a:solidFill>
              <a:latin typeface="Segoe UI Semibold" panose="020B0702040204020203" pitchFamily="34" charset="0"/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683568" y="6356350"/>
            <a:ext cx="7776864" cy="365125"/>
          </a:xfrm>
        </p:spPr>
        <p:txBody>
          <a:bodyPr/>
          <a:lstStyle/>
          <a:p>
            <a:r>
              <a:rPr lang="pl-PL" dirty="0" smtClean="0"/>
              <a:t>Spotkanie współfinansowane przez Unię Europejską ze środków Europejskiego Funduszu Społecznego</a:t>
            </a:r>
            <a:endParaRPr lang="pl-PL" dirty="0"/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1609"/>
            <a:ext cx="5579720" cy="929203"/>
          </a:xfrm>
          <a:prstGeom prst="rect">
            <a:avLst/>
          </a:prstGeom>
        </p:spPr>
      </p:pic>
      <p:sp>
        <p:nvSpPr>
          <p:cNvPr id="7" name="Tytuł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kumimoji="0" lang="pl-PL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 „</a:t>
            </a:r>
            <a:r>
              <a:rPr lang="pl-PL" sz="2000" b="1" dirty="0"/>
              <a:t>Najczęściej popełniane błędy </a:t>
            </a:r>
            <a:r>
              <a:rPr lang="pl-PL" sz="2000" b="1" dirty="0" smtClean="0"/>
              <a:t>przy realizacji zasady konkurencyjności”</a:t>
            </a: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/>
            </a:r>
            <a:b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endParaRPr kumimoji="0" lang="pl-PL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8" name="Podtytuł 2"/>
          <p:cNvSpPr txBox="1">
            <a:spLocks/>
          </p:cNvSpPr>
          <p:nvPr/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1600" b="1" i="0" u="none" strike="noStrike" kern="120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1600" b="1" i="0" u="none" strike="noStrike" kern="120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18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Praktyczne porady jak ustrzec się błędów mogących skutkować korektami finansowymi</a:t>
            </a:r>
            <a:endParaRPr kumimoji="0" lang="pl-PL" sz="18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5491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2"/>
          <p:cNvSpPr txBox="1">
            <a:spLocks/>
          </p:cNvSpPr>
          <p:nvPr/>
        </p:nvSpPr>
        <p:spPr>
          <a:xfrm>
            <a:off x="4787769" y="4398075"/>
            <a:ext cx="3616585" cy="4637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l-PL" sz="1500" dirty="0" smtClean="0">
              <a:solidFill>
                <a:prstClr val="black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pl-PL" sz="2000" dirty="0">
              <a:solidFill>
                <a:prstClr val="black"/>
              </a:solidFill>
            </a:endParaRP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-6856"/>
            <a:ext cx="6660232" cy="1004365"/>
          </a:xfrm>
          <a:prstGeom prst="rect">
            <a:avLst/>
          </a:prstGeom>
        </p:spPr>
      </p:pic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23528" y="694165"/>
            <a:ext cx="8229600" cy="1143000"/>
          </a:xfrm>
        </p:spPr>
        <p:txBody>
          <a:bodyPr/>
          <a:lstStyle/>
          <a:p>
            <a:r>
              <a:rPr lang="pl-PL" sz="2000" dirty="0">
                <a:solidFill>
                  <a:prstClr val="black"/>
                </a:solidFill>
              </a:rPr>
              <a:t>Zasady udzielania zamówień publicznych: Uczciwa konkurencja, Równe traktowanie, Jawność postępowania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323528" y="1698531"/>
            <a:ext cx="8229600" cy="4840382"/>
          </a:xfrm>
        </p:spPr>
        <p:txBody>
          <a:bodyPr/>
          <a:lstStyle/>
          <a:p>
            <a:pPr lvl="0" algn="ctr">
              <a:buNone/>
            </a:pPr>
            <a:endParaRPr lang="pl-PL" sz="1800" b="1" dirty="0" smtClean="0">
              <a:solidFill>
                <a:prstClr val="black"/>
              </a:solidFill>
            </a:endParaRPr>
          </a:p>
          <a:p>
            <a:pPr lvl="0" algn="ctr">
              <a:buNone/>
            </a:pPr>
            <a:endParaRPr lang="pl-PL" sz="1800" b="1" dirty="0">
              <a:solidFill>
                <a:prstClr val="black"/>
              </a:solidFill>
            </a:endParaRPr>
          </a:p>
          <a:p>
            <a:pPr lvl="0" algn="just">
              <a:buNone/>
            </a:pPr>
            <a:r>
              <a:rPr lang="pl-PL" sz="18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Zasada </a:t>
            </a:r>
            <a:r>
              <a:rPr lang="pl-PL" sz="1800" b="1" dirty="0">
                <a:solidFill>
                  <a:prstClr val="black"/>
                </a:solidFill>
                <a:latin typeface="Calibri" panose="020F0502020204030204" pitchFamily="34" charset="0"/>
              </a:rPr>
              <a:t>uczciwej konkurencji</a:t>
            </a:r>
          </a:p>
          <a:p>
            <a:pPr marL="0" lvl="0" indent="0" algn="just">
              <a:lnSpc>
                <a:spcPct val="90000"/>
              </a:lnSpc>
              <a:spcBef>
                <a:spcPts val="1800"/>
              </a:spcBef>
              <a:buClr>
                <a:srgbClr val="D15A3E"/>
              </a:buClr>
              <a:buSzPct val="100000"/>
              <a:buNone/>
            </a:pPr>
            <a:endParaRPr lang="pl-PL" sz="20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algn="just">
              <a:buNone/>
            </a:pPr>
            <a:r>
              <a:rPr lang="pl-PL" sz="1800" dirty="0">
                <a:solidFill>
                  <a:prstClr val="black"/>
                </a:solidFill>
                <a:latin typeface="Calibri" panose="020F0502020204030204" pitchFamily="34" charset="0"/>
              </a:rPr>
              <a:t>Art. 7. 1. </a:t>
            </a:r>
            <a:r>
              <a:rPr lang="pl-PL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Zamawiający przygotowuje i przeprowadza postępowanie o udzielenie zamówienia w sposób zapewniający zachowanie uczciwej konkurencji i równe traktowanie wykonawców oraz zgodnie z zasadami proporcjonalności i przejrzystości.</a:t>
            </a:r>
            <a:endParaRPr lang="pl-PL" sz="18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lvl="0" algn="just">
              <a:buNone/>
            </a:pPr>
            <a:endParaRPr lang="pl-PL" sz="18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lvl="0" algn="just">
              <a:buNone/>
            </a:pPr>
            <a:r>
              <a:rPr lang="pl-PL" sz="1800" i="1" dirty="0">
                <a:solidFill>
                  <a:prstClr val="black"/>
                </a:solidFill>
                <a:latin typeface="Calibri" panose="020F0502020204030204" pitchFamily="34" charset="0"/>
              </a:rPr>
              <a:t>	Uczciwa konkurencja oznacza możliwość uzyskania zamówienia przez wielu odpowiednio wykwalifikowanych wykonawców, którzy działając zgodnie z prawem i dobrymi obyczajami mogą złożyć konkurencyjną ofertę.</a:t>
            </a:r>
          </a:p>
          <a:p>
            <a:pPr marL="228600" lvl="0" indent="-228600">
              <a:lnSpc>
                <a:spcPct val="90000"/>
              </a:lnSpc>
              <a:spcBef>
                <a:spcPts val="1800"/>
              </a:spcBef>
              <a:buClr>
                <a:srgbClr val="D15A3E"/>
              </a:buClr>
              <a:buSzPct val="100000"/>
              <a:buFont typeface="Arial" pitchFamily="34" charset="0"/>
              <a:buChar char="▪"/>
            </a:pPr>
            <a:endParaRPr lang="pl-PL" sz="2000" dirty="0">
              <a:solidFill>
                <a:srgbClr val="2D2E2D"/>
              </a:solidFill>
              <a:latin typeface="Arial"/>
            </a:endParaRPr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>
                <a:solidFill>
                  <a:prstClr val="black">
                    <a:tint val="75000"/>
                  </a:prstClr>
                </a:solidFill>
              </a:rPr>
              <a:t>Spotkanie współfinansowane przez Unię Europejską ze środków Europejskiego Funduszu Społecznego</a:t>
            </a:r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35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2"/>
          <p:cNvSpPr txBox="1">
            <a:spLocks/>
          </p:cNvSpPr>
          <p:nvPr/>
        </p:nvSpPr>
        <p:spPr>
          <a:xfrm>
            <a:off x="4787769" y="4398075"/>
            <a:ext cx="3616585" cy="4637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l-PL" sz="1500" dirty="0" smtClean="0">
              <a:solidFill>
                <a:prstClr val="black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pl-PL" sz="2000" dirty="0">
              <a:solidFill>
                <a:prstClr val="black"/>
              </a:solidFill>
            </a:endParaRP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-6856"/>
            <a:ext cx="6660232" cy="1004365"/>
          </a:xfrm>
          <a:prstGeom prst="rect">
            <a:avLst/>
          </a:prstGeom>
        </p:spPr>
      </p:pic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23528" y="694165"/>
            <a:ext cx="8229600" cy="1143000"/>
          </a:xfrm>
        </p:spPr>
        <p:txBody>
          <a:bodyPr/>
          <a:lstStyle/>
          <a:p>
            <a:r>
              <a:rPr lang="pl-PL" sz="2000" dirty="0">
                <a:solidFill>
                  <a:prstClr val="black"/>
                </a:solidFill>
              </a:rPr>
              <a:t>Zasady udzielania zamówień publicznych: Uczciwa konkurencja, Równe traktowanie, Jawność postępowania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323528" y="1698531"/>
            <a:ext cx="8229600" cy="4840382"/>
          </a:xfrm>
        </p:spPr>
        <p:txBody>
          <a:bodyPr/>
          <a:lstStyle/>
          <a:p>
            <a:pPr marL="228600" lvl="0" indent="-228600" algn="just">
              <a:lnSpc>
                <a:spcPct val="90000"/>
              </a:lnSpc>
              <a:spcBef>
                <a:spcPts val="1800"/>
              </a:spcBef>
              <a:buClr>
                <a:srgbClr val="D15A3E"/>
              </a:buClr>
              <a:buSzPct val="100000"/>
              <a:buFont typeface="Arial" pitchFamily="34" charset="0"/>
              <a:buChar char="▪"/>
            </a:pPr>
            <a:endParaRPr lang="pl-PL" sz="20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algn="ctr">
              <a:buNone/>
            </a:pPr>
            <a:r>
              <a:rPr lang="pl-PL" sz="1800" b="1" dirty="0">
                <a:solidFill>
                  <a:prstClr val="black"/>
                </a:solidFill>
              </a:rPr>
              <a:t>Zasada uczciwej konkurencji</a:t>
            </a:r>
          </a:p>
          <a:p>
            <a:pPr lvl="0"/>
            <a:r>
              <a:rPr lang="pl-PL" sz="1800" dirty="0">
                <a:solidFill>
                  <a:prstClr val="black"/>
                </a:solidFill>
              </a:rPr>
              <a:t>Warunki udziału w postępowaniu związane i proporcjonalne do przedmiotu zamówienia</a:t>
            </a:r>
          </a:p>
          <a:p>
            <a:pPr lvl="0"/>
            <a:r>
              <a:rPr lang="pl-PL" sz="1800" dirty="0">
                <a:solidFill>
                  <a:prstClr val="black"/>
                </a:solidFill>
              </a:rPr>
              <a:t>Niedyskryminacyjny opis przedmiotu zamówienia</a:t>
            </a:r>
          </a:p>
          <a:p>
            <a:pPr lvl="0"/>
            <a:r>
              <a:rPr lang="pl-PL" sz="1800" dirty="0">
                <a:solidFill>
                  <a:prstClr val="black"/>
                </a:solidFill>
              </a:rPr>
              <a:t>Termin składania ofert/wniosków o dopuszczenie do udziału w postępowaniu uwzględniający niezbędny czas na ich przygotowanie i złożenie</a:t>
            </a:r>
          </a:p>
          <a:p>
            <a:pPr lvl="0"/>
            <a:r>
              <a:rPr lang="pl-PL" sz="1800" dirty="0">
                <a:solidFill>
                  <a:prstClr val="black"/>
                </a:solidFill>
              </a:rPr>
              <a:t>Obowiązek przedłużenia terminu składania ofert/wniosków o dopuszczenie do udziału w postępowaniu o czas niezbędny do wprowadzenia zmian we wnioskach/ofertach jeżeli jest to konieczne</a:t>
            </a:r>
          </a:p>
          <a:p>
            <a:pPr lvl="0"/>
            <a:r>
              <a:rPr lang="pl-PL" sz="1800" dirty="0">
                <a:solidFill>
                  <a:prstClr val="black"/>
                </a:solidFill>
              </a:rPr>
              <a:t>Obowiązek odrzucenia oferty, której złożenie stanowi czyn nieuczciwej konkurencji</a:t>
            </a:r>
          </a:p>
          <a:p>
            <a:pPr lvl="0"/>
            <a:r>
              <a:rPr lang="pl-PL" sz="1800" dirty="0">
                <a:solidFill>
                  <a:prstClr val="black"/>
                </a:solidFill>
              </a:rPr>
              <a:t>Obowiązek wykluczenia z postępowania wykonawcy jeżeli jego udział w postępowaniu narusza zasadę uczciwej konkurencji</a:t>
            </a:r>
          </a:p>
          <a:p>
            <a:pPr marL="228600" lvl="0" indent="-228600">
              <a:lnSpc>
                <a:spcPct val="90000"/>
              </a:lnSpc>
              <a:spcBef>
                <a:spcPts val="1800"/>
              </a:spcBef>
              <a:buClr>
                <a:srgbClr val="D15A3E"/>
              </a:buClr>
              <a:buSzPct val="100000"/>
              <a:buFont typeface="Arial" pitchFamily="34" charset="0"/>
              <a:buChar char="▪"/>
            </a:pPr>
            <a:endParaRPr lang="pl-PL" sz="2000" dirty="0">
              <a:solidFill>
                <a:srgbClr val="2D2E2D"/>
              </a:solidFill>
              <a:latin typeface="Arial"/>
            </a:endParaRPr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>
                <a:solidFill>
                  <a:prstClr val="black">
                    <a:tint val="75000"/>
                  </a:prstClr>
                </a:solidFill>
              </a:rPr>
              <a:t>Spotkanie współfinansowane przez Unię Europejską ze środków Europejskiego Funduszu Społecznego</a:t>
            </a:r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35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2"/>
          <p:cNvSpPr txBox="1">
            <a:spLocks/>
          </p:cNvSpPr>
          <p:nvPr/>
        </p:nvSpPr>
        <p:spPr>
          <a:xfrm>
            <a:off x="4787769" y="4398075"/>
            <a:ext cx="3616585" cy="4637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l-PL" sz="1500" dirty="0" smtClean="0">
              <a:solidFill>
                <a:prstClr val="black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pl-PL" sz="2000" dirty="0">
              <a:solidFill>
                <a:prstClr val="black"/>
              </a:solidFill>
            </a:endParaRP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-6856"/>
            <a:ext cx="6660232" cy="1004365"/>
          </a:xfrm>
          <a:prstGeom prst="rect">
            <a:avLst/>
          </a:prstGeom>
        </p:spPr>
      </p:pic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23528" y="694165"/>
            <a:ext cx="8229600" cy="1143000"/>
          </a:xfrm>
        </p:spPr>
        <p:txBody>
          <a:bodyPr/>
          <a:lstStyle/>
          <a:p>
            <a:r>
              <a:rPr lang="pl-PL" sz="2000" dirty="0">
                <a:solidFill>
                  <a:prstClr val="black"/>
                </a:solidFill>
              </a:rPr>
              <a:t>Zasady udzielania zamówień publicznych: Uczciwa konkurencja, Równe traktowanie, Jawność postępowania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323528" y="1698531"/>
            <a:ext cx="8229600" cy="4840382"/>
          </a:xfrm>
        </p:spPr>
        <p:txBody>
          <a:bodyPr/>
          <a:lstStyle/>
          <a:p>
            <a:pPr marL="228600" lvl="0" indent="-228600" algn="just">
              <a:lnSpc>
                <a:spcPct val="90000"/>
              </a:lnSpc>
              <a:spcBef>
                <a:spcPts val="1800"/>
              </a:spcBef>
              <a:buClr>
                <a:srgbClr val="D15A3E"/>
              </a:buClr>
              <a:buSzPct val="100000"/>
              <a:buFont typeface="Arial" pitchFamily="34" charset="0"/>
              <a:buChar char="▪"/>
            </a:pPr>
            <a:endParaRPr lang="pl-PL" sz="20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algn="ctr">
              <a:buNone/>
            </a:pPr>
            <a:r>
              <a:rPr lang="pl-PL" sz="1800" b="1" dirty="0">
                <a:solidFill>
                  <a:prstClr val="black"/>
                </a:solidFill>
                <a:latin typeface="Calibri" panose="020F0502020204030204" pitchFamily="34" charset="0"/>
              </a:rPr>
              <a:t>Równe traktowanie wykonawców</a:t>
            </a:r>
          </a:p>
          <a:p>
            <a:pPr lvl="0" algn="ctr">
              <a:buNone/>
            </a:pPr>
            <a:endParaRPr lang="pl-PL" sz="1800" b="1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lvl="0" algn="ctr">
              <a:buNone/>
            </a:pPr>
            <a:r>
              <a:rPr lang="pl-PL" sz="1800" i="1" dirty="0">
                <a:solidFill>
                  <a:prstClr val="black"/>
                </a:solidFill>
                <a:latin typeface="Calibri" panose="020F0502020204030204" pitchFamily="34" charset="0"/>
              </a:rPr>
              <a:t>Zasada ta została wprost wyrażona w art. 32 Konstytucji RP: wszyscy</a:t>
            </a:r>
          </a:p>
          <a:p>
            <a:pPr lvl="0" algn="ctr">
              <a:buNone/>
            </a:pPr>
            <a:r>
              <a:rPr lang="pl-PL" sz="1800" i="1" dirty="0">
                <a:solidFill>
                  <a:prstClr val="black"/>
                </a:solidFill>
                <a:latin typeface="Calibri" panose="020F0502020204030204" pitchFamily="34" charset="0"/>
              </a:rPr>
              <a:t>są wobec prawa równi</a:t>
            </a:r>
          </a:p>
          <a:p>
            <a:pPr lvl="0" algn="ctr">
              <a:buNone/>
            </a:pPr>
            <a:endParaRPr lang="pl-PL" sz="1800" i="1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lvl="0" algn="ctr">
              <a:buNone/>
            </a:pPr>
            <a:r>
              <a:rPr lang="pl-PL" sz="1800" i="1" dirty="0">
                <a:solidFill>
                  <a:prstClr val="black"/>
                </a:solidFill>
                <a:latin typeface="Calibri" panose="020F0502020204030204" pitchFamily="34" charset="0"/>
              </a:rPr>
              <a:t>to znaczy że:</a:t>
            </a:r>
          </a:p>
          <a:p>
            <a:pPr lvl="0"/>
            <a:r>
              <a:rPr lang="pl-PL" sz="1800" i="1" dirty="0">
                <a:solidFill>
                  <a:prstClr val="black"/>
                </a:solidFill>
                <a:latin typeface="Calibri" panose="020F0502020204030204" pitchFamily="34" charset="0"/>
              </a:rPr>
              <a:t>podmioty znajdujące się w takiej samej lub podobnej sytuacji należy</a:t>
            </a:r>
          </a:p>
          <a:p>
            <a:pPr lvl="0">
              <a:buNone/>
            </a:pPr>
            <a:r>
              <a:rPr lang="pl-PL" sz="1800" i="1" dirty="0">
                <a:solidFill>
                  <a:prstClr val="black"/>
                </a:solidFill>
                <a:latin typeface="Calibri" panose="020F0502020204030204" pitchFamily="34" charset="0"/>
              </a:rPr>
              <a:t>	traktować tak samo,</a:t>
            </a:r>
          </a:p>
          <a:p>
            <a:pPr lvl="0">
              <a:buNone/>
            </a:pPr>
            <a:endParaRPr lang="pl-PL" sz="1800" i="1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lvl="0">
              <a:buNone/>
            </a:pPr>
            <a:r>
              <a:rPr lang="pl-PL" sz="1800" dirty="0">
                <a:solidFill>
                  <a:prstClr val="black"/>
                </a:solidFill>
                <a:latin typeface="Calibri" panose="020F0502020204030204" pitchFamily="34" charset="0"/>
              </a:rPr>
              <a:t>	natomiast</a:t>
            </a:r>
          </a:p>
          <a:p>
            <a:pPr lvl="0">
              <a:buNone/>
            </a:pPr>
            <a:endParaRPr lang="pl-PL" sz="18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lvl="0"/>
            <a:r>
              <a:rPr lang="pl-PL" sz="1800" i="1" dirty="0">
                <a:solidFill>
                  <a:prstClr val="black"/>
                </a:solidFill>
                <a:latin typeface="Calibri" panose="020F0502020204030204" pitchFamily="34" charset="0"/>
              </a:rPr>
              <a:t>podmioty znajdujące się w sytuacji odmiennej należy traktować</a:t>
            </a:r>
          </a:p>
          <a:p>
            <a:pPr lvl="0">
              <a:buNone/>
            </a:pPr>
            <a:r>
              <a:rPr lang="pl-PL" sz="1800" i="1" dirty="0">
                <a:solidFill>
                  <a:prstClr val="black"/>
                </a:solidFill>
                <a:latin typeface="Calibri" panose="020F0502020204030204" pitchFamily="34" charset="0"/>
              </a:rPr>
              <a:t>	odmiennie.</a:t>
            </a:r>
          </a:p>
          <a:p>
            <a:pPr marL="228600" lvl="0" indent="-228600">
              <a:lnSpc>
                <a:spcPct val="90000"/>
              </a:lnSpc>
              <a:spcBef>
                <a:spcPts val="1800"/>
              </a:spcBef>
              <a:buClr>
                <a:srgbClr val="D15A3E"/>
              </a:buClr>
              <a:buSzPct val="100000"/>
              <a:buFont typeface="Arial" pitchFamily="34" charset="0"/>
              <a:buChar char="▪"/>
            </a:pPr>
            <a:endParaRPr lang="pl-PL" sz="2000" dirty="0">
              <a:solidFill>
                <a:srgbClr val="2D2E2D"/>
              </a:solidFill>
              <a:latin typeface="Arial"/>
            </a:endParaRPr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>
                <a:solidFill>
                  <a:prstClr val="black">
                    <a:tint val="75000"/>
                  </a:prstClr>
                </a:solidFill>
              </a:rPr>
              <a:t>Spotkanie współfinansowane przez Unię Europejską ze środków Europejskiego Funduszu Społecznego</a:t>
            </a:r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67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2"/>
          <p:cNvSpPr txBox="1">
            <a:spLocks/>
          </p:cNvSpPr>
          <p:nvPr/>
        </p:nvSpPr>
        <p:spPr>
          <a:xfrm>
            <a:off x="4787769" y="4398075"/>
            <a:ext cx="3616585" cy="4637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l-PL" sz="1500" dirty="0" smtClean="0">
              <a:solidFill>
                <a:prstClr val="black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pl-PL" sz="2000" dirty="0">
              <a:solidFill>
                <a:prstClr val="black"/>
              </a:solidFill>
            </a:endParaRP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-6856"/>
            <a:ext cx="6660232" cy="1004365"/>
          </a:xfrm>
          <a:prstGeom prst="rect">
            <a:avLst/>
          </a:prstGeom>
        </p:spPr>
      </p:pic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23528" y="694165"/>
            <a:ext cx="8229600" cy="1143000"/>
          </a:xfrm>
        </p:spPr>
        <p:txBody>
          <a:bodyPr/>
          <a:lstStyle/>
          <a:p>
            <a:r>
              <a:rPr lang="pl-PL" sz="2000" dirty="0">
                <a:solidFill>
                  <a:prstClr val="black"/>
                </a:solidFill>
                <a:latin typeface="Calibri" panose="020F0502020204030204" pitchFamily="34" charset="0"/>
              </a:rPr>
              <a:t>Zasady udzielania zamówień publicznych: Uczciwa konkurencja, Równe traktowanie, Jawność postępowania</a:t>
            </a:r>
            <a:endParaRPr lang="pl-PL" dirty="0">
              <a:latin typeface="Calibri" panose="020F0502020204030204" pitchFamily="34" charset="0"/>
            </a:endParaRP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323528" y="1698531"/>
            <a:ext cx="8229600" cy="4840382"/>
          </a:xfrm>
        </p:spPr>
        <p:txBody>
          <a:bodyPr/>
          <a:lstStyle/>
          <a:p>
            <a:pPr marL="228600" lvl="0" indent="-228600" algn="just">
              <a:lnSpc>
                <a:spcPct val="90000"/>
              </a:lnSpc>
              <a:spcBef>
                <a:spcPts val="1800"/>
              </a:spcBef>
              <a:buClr>
                <a:srgbClr val="D15A3E"/>
              </a:buClr>
              <a:buSzPct val="100000"/>
              <a:buFont typeface="Arial" pitchFamily="34" charset="0"/>
              <a:buChar char="▪"/>
            </a:pPr>
            <a:endParaRPr lang="pl-PL" sz="20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algn="ctr">
              <a:buNone/>
            </a:pPr>
            <a:r>
              <a:rPr lang="pl-PL" sz="1800" b="1" dirty="0">
                <a:solidFill>
                  <a:prstClr val="black"/>
                </a:solidFill>
                <a:latin typeface="Calibri" panose="020F0502020204030204" pitchFamily="34" charset="0"/>
              </a:rPr>
              <a:t>Równe traktowanie wykonawców</a:t>
            </a:r>
          </a:p>
          <a:p>
            <a:pPr lvl="0" algn="just"/>
            <a:r>
              <a:rPr lang="pl-PL" sz="1800" dirty="0">
                <a:solidFill>
                  <a:prstClr val="black"/>
                </a:solidFill>
                <a:latin typeface="Calibri" panose="020F0502020204030204" pitchFamily="34" charset="0"/>
              </a:rPr>
              <a:t>Równy dostęp do informacji  o zamówieniu</a:t>
            </a:r>
          </a:p>
          <a:p>
            <a:pPr lvl="0" algn="just"/>
            <a:r>
              <a:rPr lang="pl-PL" sz="1800" dirty="0">
                <a:solidFill>
                  <a:prstClr val="black"/>
                </a:solidFill>
                <a:latin typeface="Calibri" panose="020F0502020204030204" pitchFamily="34" charset="0"/>
              </a:rPr>
              <a:t>Jednakowe wymagania dla wszystkich wykonawców ubiegających się o udzielenie zamówienia publicznego</a:t>
            </a:r>
          </a:p>
          <a:p>
            <a:pPr lvl="0" algn="just"/>
            <a:r>
              <a:rPr lang="pl-PL" sz="1800" dirty="0">
                <a:solidFill>
                  <a:prstClr val="black"/>
                </a:solidFill>
                <a:latin typeface="Calibri" panose="020F0502020204030204" pitchFamily="34" charset="0"/>
              </a:rPr>
              <a:t>Jednakowe informacje i przekazywane w tym samym czasie przez </a:t>
            </a:r>
            <a:r>
              <a:rPr lang="pl-PL" sz="1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zamawiającego w </a:t>
            </a:r>
            <a:r>
              <a:rPr lang="pl-PL" sz="1800" dirty="0">
                <a:solidFill>
                  <a:prstClr val="black"/>
                </a:solidFill>
                <a:latin typeface="Calibri" panose="020F0502020204030204" pitchFamily="34" charset="0"/>
              </a:rPr>
              <a:t>toku postępowania potencjalnym oferentom</a:t>
            </a:r>
          </a:p>
          <a:p>
            <a:pPr lvl="0" algn="just"/>
            <a:r>
              <a:rPr lang="pl-PL" sz="1800" dirty="0">
                <a:solidFill>
                  <a:prstClr val="black"/>
                </a:solidFill>
                <a:latin typeface="Calibri" panose="020F0502020204030204" pitchFamily="34" charset="0"/>
              </a:rPr>
              <a:t>Jednakowe zasady poprawiania oczywistych omyłek pisarskich, rachunkowych i innych</a:t>
            </a:r>
          </a:p>
          <a:p>
            <a:pPr lvl="0" algn="just"/>
            <a:r>
              <a:rPr lang="pl-PL" sz="1800" dirty="0">
                <a:solidFill>
                  <a:prstClr val="black"/>
                </a:solidFill>
                <a:latin typeface="Calibri" panose="020F0502020204030204" pitchFamily="34" charset="0"/>
              </a:rPr>
              <a:t>Warunki zmian postanowień umowy w stosunku do treści oferty omówione i opisane na etapie prowadzonego postępowania</a:t>
            </a:r>
          </a:p>
          <a:p>
            <a:pPr lvl="0" algn="just">
              <a:buNone/>
            </a:pPr>
            <a:r>
              <a:rPr lang="pl-PL" sz="1800" i="1" dirty="0">
                <a:solidFill>
                  <a:prstClr val="black"/>
                </a:solidFill>
                <a:latin typeface="Calibri" panose="020F0502020204030204" pitchFamily="34" charset="0"/>
              </a:rPr>
              <a:t>	</a:t>
            </a:r>
            <a:r>
              <a:rPr lang="pl-PL" sz="1800" b="1" i="1" dirty="0">
                <a:solidFill>
                  <a:prstClr val="black"/>
                </a:solidFill>
                <a:latin typeface="Calibri" panose="020F0502020204030204" pitchFamily="34" charset="0"/>
              </a:rPr>
              <a:t>Przestrzeganie zasady równego traktowania polega przede wszystkim na stosowaniu wobec wszystkich wykonawców jednej miary, czyli stawianiu takich samych wymagań, takiej samej weryfikacji ich spełniania oraz konsekwencji w ich egzekwowaniu.</a:t>
            </a:r>
          </a:p>
          <a:p>
            <a:pPr marL="228600" lvl="0" indent="-228600">
              <a:lnSpc>
                <a:spcPct val="90000"/>
              </a:lnSpc>
              <a:spcBef>
                <a:spcPts val="1800"/>
              </a:spcBef>
              <a:buClr>
                <a:srgbClr val="D15A3E"/>
              </a:buClr>
              <a:buSzPct val="100000"/>
              <a:buFont typeface="Arial" pitchFamily="34" charset="0"/>
              <a:buChar char="▪"/>
            </a:pPr>
            <a:endParaRPr lang="pl-PL" sz="2000" dirty="0">
              <a:solidFill>
                <a:srgbClr val="2D2E2D"/>
              </a:solidFill>
              <a:latin typeface="Arial"/>
            </a:endParaRPr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>
                <a:solidFill>
                  <a:prstClr val="black">
                    <a:tint val="75000"/>
                  </a:prstClr>
                </a:solidFill>
              </a:rPr>
              <a:t>Spotkanie współfinansowane przez Unię Europejską ze środków Europejskiego Funduszu Społecznego</a:t>
            </a:r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40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2"/>
          <p:cNvSpPr txBox="1">
            <a:spLocks/>
          </p:cNvSpPr>
          <p:nvPr/>
        </p:nvSpPr>
        <p:spPr>
          <a:xfrm>
            <a:off x="4787769" y="4398075"/>
            <a:ext cx="3616585" cy="4637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l-PL" sz="1500" dirty="0" smtClean="0">
              <a:solidFill>
                <a:prstClr val="black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pl-PL" sz="2000" dirty="0">
              <a:solidFill>
                <a:prstClr val="black"/>
              </a:solidFill>
            </a:endParaRP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-6856"/>
            <a:ext cx="6660232" cy="1004365"/>
          </a:xfrm>
          <a:prstGeom prst="rect">
            <a:avLst/>
          </a:prstGeom>
        </p:spPr>
      </p:pic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23528" y="694165"/>
            <a:ext cx="8229600" cy="1143000"/>
          </a:xfrm>
        </p:spPr>
        <p:txBody>
          <a:bodyPr/>
          <a:lstStyle/>
          <a:p>
            <a:r>
              <a:rPr lang="pl-PL" sz="2000" dirty="0">
                <a:solidFill>
                  <a:prstClr val="black"/>
                </a:solidFill>
              </a:rPr>
              <a:t>Zasady udzielania zamówień publicznych: Uczciwa konkurencja, Równe traktowanie, Jawność postępowania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323528" y="1698531"/>
            <a:ext cx="8229600" cy="4840382"/>
          </a:xfrm>
        </p:spPr>
        <p:txBody>
          <a:bodyPr/>
          <a:lstStyle/>
          <a:p>
            <a:pPr marL="228600" lvl="0" indent="-228600" algn="just">
              <a:lnSpc>
                <a:spcPct val="90000"/>
              </a:lnSpc>
              <a:spcBef>
                <a:spcPts val="1800"/>
              </a:spcBef>
              <a:buClr>
                <a:srgbClr val="D15A3E"/>
              </a:buClr>
              <a:buSzPct val="100000"/>
              <a:buFont typeface="Arial" pitchFamily="34" charset="0"/>
              <a:buChar char="▪"/>
            </a:pPr>
            <a:endParaRPr lang="pl-PL" sz="20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algn="ctr">
              <a:buNone/>
            </a:pPr>
            <a:r>
              <a:rPr lang="pl-PL" sz="1800" b="1" dirty="0">
                <a:solidFill>
                  <a:prstClr val="black"/>
                </a:solidFill>
                <a:latin typeface="Calibri" panose="020F0502020204030204" pitchFamily="34" charset="0"/>
              </a:rPr>
              <a:t>Jawność postępowania</a:t>
            </a:r>
          </a:p>
          <a:p>
            <a:pPr lvl="0">
              <a:buNone/>
            </a:pPr>
            <a:r>
              <a:rPr lang="pl-PL" sz="1800" b="1" dirty="0">
                <a:solidFill>
                  <a:prstClr val="black"/>
                </a:solidFill>
                <a:latin typeface="Calibri" panose="020F0502020204030204" pitchFamily="34" charset="0"/>
              </a:rPr>
              <a:t>Art. 8. 1. Postępowanie o udzielenie zamówienia jest jawne.</a:t>
            </a:r>
          </a:p>
          <a:p>
            <a:pPr lvl="0">
              <a:buNone/>
            </a:pPr>
            <a:endParaRPr lang="pl-PL" sz="18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lvl="0">
              <a:buNone/>
            </a:pPr>
            <a:r>
              <a:rPr lang="pl-PL" sz="1800" i="1" dirty="0">
                <a:solidFill>
                  <a:prstClr val="black"/>
                </a:solidFill>
                <a:latin typeface="Calibri" panose="020F0502020204030204" pitchFamily="34" charset="0"/>
              </a:rPr>
              <a:t>polega  w szczególności na:</a:t>
            </a:r>
          </a:p>
          <a:p>
            <a:pPr lvl="0"/>
            <a:r>
              <a:rPr lang="pl-PL" sz="1800" dirty="0">
                <a:solidFill>
                  <a:prstClr val="black"/>
                </a:solidFill>
                <a:latin typeface="Calibri" panose="020F0502020204030204" pitchFamily="34" charset="0"/>
              </a:rPr>
              <a:t>Odpowiednim upublicznieniu informacji o zamówieniu i jego udzieleniu</a:t>
            </a:r>
          </a:p>
          <a:p>
            <a:pPr lvl="0"/>
            <a:r>
              <a:rPr lang="pl-PL" sz="1800" dirty="0">
                <a:solidFill>
                  <a:prstClr val="black"/>
                </a:solidFill>
                <a:latin typeface="Calibri" panose="020F0502020204030204" pitchFamily="34" charset="0"/>
              </a:rPr>
              <a:t>Publicznym otwarciu ofert</a:t>
            </a:r>
          </a:p>
          <a:p>
            <a:pPr lvl="0"/>
            <a:r>
              <a:rPr lang="pl-PL" sz="1800" dirty="0">
                <a:solidFill>
                  <a:prstClr val="black"/>
                </a:solidFill>
                <a:latin typeface="Calibri" panose="020F0502020204030204" pitchFamily="34" charset="0"/>
              </a:rPr>
              <a:t>Jawności protokołu postępowania wraz z załącznikami</a:t>
            </a:r>
          </a:p>
          <a:p>
            <a:pPr lvl="0"/>
            <a:r>
              <a:rPr lang="pl-PL" sz="1800" dirty="0">
                <a:solidFill>
                  <a:prstClr val="black"/>
                </a:solidFill>
                <a:latin typeface="Calibri" panose="020F0502020204030204" pitchFamily="34" charset="0"/>
              </a:rPr>
              <a:t>Jawności umów w sprawie zamówienia publicznego</a:t>
            </a:r>
          </a:p>
          <a:p>
            <a:pPr lvl="0">
              <a:buNone/>
            </a:pPr>
            <a:endParaRPr lang="pl-PL" sz="18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lvl="0">
              <a:buNone/>
            </a:pPr>
            <a:r>
              <a:rPr lang="pl-PL" sz="1800" i="1" dirty="0">
                <a:solidFill>
                  <a:prstClr val="black"/>
                </a:solidFill>
                <a:latin typeface="Calibri" panose="020F0502020204030204" pitchFamily="34" charset="0"/>
              </a:rPr>
              <a:t>Jawność postępowania zapewnia jego przejrzystość dzięki czemu można stwierdzić, czy doszło do naruszenia zasady równego traktowania lub uczciwej konkurencji</a:t>
            </a:r>
            <a:r>
              <a:rPr lang="pl-PL" sz="1800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.</a:t>
            </a:r>
            <a:endParaRPr lang="pl-PL" sz="1800" b="1" i="1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228600" lvl="0" indent="-228600">
              <a:lnSpc>
                <a:spcPct val="90000"/>
              </a:lnSpc>
              <a:spcBef>
                <a:spcPts val="1800"/>
              </a:spcBef>
              <a:buClr>
                <a:srgbClr val="D15A3E"/>
              </a:buClr>
              <a:buSzPct val="100000"/>
              <a:buFont typeface="Arial" pitchFamily="34" charset="0"/>
              <a:buChar char="▪"/>
            </a:pPr>
            <a:endParaRPr lang="pl-PL" sz="2000" dirty="0">
              <a:solidFill>
                <a:srgbClr val="2D2E2D"/>
              </a:solidFill>
              <a:latin typeface="Arial"/>
            </a:endParaRPr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>
                <a:solidFill>
                  <a:prstClr val="black">
                    <a:tint val="75000"/>
                  </a:prstClr>
                </a:solidFill>
              </a:rPr>
              <a:t>Spotkanie współfinansowane przez Unię Europejską ze środków Europejskiego Funduszu Społecznego</a:t>
            </a:r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60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2"/>
          <p:cNvSpPr txBox="1">
            <a:spLocks/>
          </p:cNvSpPr>
          <p:nvPr/>
        </p:nvSpPr>
        <p:spPr>
          <a:xfrm>
            <a:off x="4787769" y="4398075"/>
            <a:ext cx="3616585" cy="4637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l-PL" sz="1500" dirty="0" smtClean="0">
              <a:solidFill>
                <a:prstClr val="black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pl-PL" sz="2000" dirty="0">
              <a:solidFill>
                <a:prstClr val="black"/>
              </a:solidFill>
            </a:endParaRP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-6856"/>
            <a:ext cx="6660232" cy="1004365"/>
          </a:xfrm>
          <a:prstGeom prst="rect">
            <a:avLst/>
          </a:prstGeom>
        </p:spPr>
      </p:pic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23528" y="694165"/>
            <a:ext cx="8229600" cy="1143000"/>
          </a:xfrm>
        </p:spPr>
        <p:txBody>
          <a:bodyPr/>
          <a:lstStyle/>
          <a:p>
            <a:r>
              <a:rPr lang="pl-PL" sz="2000" dirty="0">
                <a:solidFill>
                  <a:prstClr val="black"/>
                </a:solidFill>
                <a:latin typeface="Calibri" panose="020F0502020204030204" pitchFamily="34" charset="0"/>
              </a:rPr>
              <a:t>Szacowanie wartości zamówienia</a:t>
            </a:r>
            <a:endParaRPr lang="pl-PL" dirty="0">
              <a:latin typeface="Calibri" panose="020F0502020204030204" pitchFamily="34" charset="0"/>
            </a:endParaRP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323528" y="1698531"/>
            <a:ext cx="8229600" cy="4840382"/>
          </a:xfrm>
        </p:spPr>
        <p:txBody>
          <a:bodyPr/>
          <a:lstStyle/>
          <a:p>
            <a:pPr marL="228600" lvl="0" indent="-228600" algn="just">
              <a:lnSpc>
                <a:spcPct val="90000"/>
              </a:lnSpc>
              <a:spcBef>
                <a:spcPts val="1800"/>
              </a:spcBef>
              <a:buClr>
                <a:srgbClr val="D15A3E"/>
              </a:buClr>
              <a:buSzPct val="100000"/>
              <a:buFont typeface="Arial" pitchFamily="34" charset="0"/>
              <a:buChar char="▪"/>
            </a:pPr>
            <a:endParaRPr lang="pl-PL" sz="20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457200" lvl="1" indent="0" algn="just">
              <a:spcBef>
                <a:spcPts val="0"/>
              </a:spcBef>
              <a:buNone/>
            </a:pPr>
            <a:r>
              <a:rPr lang="pl-PL" sz="2000" dirty="0">
                <a:solidFill>
                  <a:prstClr val="black"/>
                </a:solidFill>
                <a:latin typeface="Calibri" panose="020F0502020204030204" pitchFamily="34" charset="0"/>
                <a:ea typeface="Times New Roman"/>
              </a:rPr>
              <a:t>Przed podjęciem decyzji o wszczęciu postępowania o udzielenie zamówienia Zamawiający dokonać musi </a:t>
            </a:r>
            <a:r>
              <a:rPr lang="pl-PL" sz="2000" b="1" dirty="0">
                <a:solidFill>
                  <a:prstClr val="black"/>
                </a:solidFill>
                <a:latin typeface="Calibri" panose="020F0502020204030204" pitchFamily="34" charset="0"/>
                <a:ea typeface="Times New Roman"/>
              </a:rPr>
              <a:t>szacowania wartości zamówienia </a:t>
            </a:r>
            <a:r>
              <a:rPr lang="pl-PL" sz="2000" dirty="0">
                <a:solidFill>
                  <a:prstClr val="black"/>
                </a:solidFill>
                <a:latin typeface="Calibri" panose="020F0502020204030204" pitchFamily="34" charset="0"/>
                <a:ea typeface="Times New Roman"/>
              </a:rPr>
              <a:t>celem wyboru odpowiedniej procedury.</a:t>
            </a:r>
          </a:p>
          <a:p>
            <a:pPr marL="457200" lvl="1" indent="0" algn="just">
              <a:spcBef>
                <a:spcPts val="0"/>
              </a:spcBef>
              <a:buNone/>
            </a:pPr>
            <a:endParaRPr lang="pl-PL" sz="2000" dirty="0">
              <a:solidFill>
                <a:prstClr val="black"/>
              </a:solidFill>
              <a:latin typeface="Calibri" panose="020F0502020204030204" pitchFamily="34" charset="0"/>
              <a:ea typeface="Times New Roman"/>
            </a:endParaRPr>
          </a:p>
          <a:p>
            <a:pPr marL="457200" lvl="1" indent="0" algn="just">
              <a:spcBef>
                <a:spcPts val="0"/>
              </a:spcBef>
              <a:buNone/>
            </a:pPr>
            <a:r>
              <a:rPr lang="pl-PL" sz="2000" dirty="0">
                <a:solidFill>
                  <a:prstClr val="black"/>
                </a:solidFill>
                <a:latin typeface="Calibri" panose="020F0502020204030204" pitchFamily="34" charset="0"/>
                <a:ea typeface="Times New Roman"/>
              </a:rPr>
              <a:t>Podstawą ustalenia wartości zamówienia jest całkowite szacunkowe wynagrodzenie wykonawcy, bez podatku VAT ustalone przez Zamawiającego z należytą starannością.</a:t>
            </a:r>
          </a:p>
          <a:p>
            <a:pPr marL="457200" lvl="1" indent="0" algn="just">
              <a:spcBef>
                <a:spcPts val="0"/>
              </a:spcBef>
              <a:buNone/>
            </a:pPr>
            <a:endParaRPr lang="pl-PL" sz="2000" dirty="0">
              <a:solidFill>
                <a:prstClr val="black"/>
              </a:solidFill>
              <a:latin typeface="Calibri" panose="020F0502020204030204" pitchFamily="34" charset="0"/>
              <a:ea typeface="Times New Roman"/>
            </a:endParaRPr>
          </a:p>
          <a:p>
            <a:pPr marL="457200" lvl="1" indent="0" algn="just">
              <a:spcBef>
                <a:spcPts val="0"/>
              </a:spcBef>
              <a:buNone/>
            </a:pPr>
            <a:r>
              <a:rPr lang="pl-PL" sz="2000" dirty="0">
                <a:solidFill>
                  <a:prstClr val="black"/>
                </a:solidFill>
                <a:latin typeface="Calibri" panose="020F0502020204030204" pitchFamily="34" charset="0"/>
                <a:ea typeface="Times New Roman"/>
              </a:rPr>
              <a:t>Zamawiający nie może w celu uniknięcia stosowania odpowiednich przepisów dzielić zamówienia na części lub zaniżać jego wartości prowadzącej do stosowania niewłaściwej procedury</a:t>
            </a:r>
            <a:r>
              <a:rPr lang="pl-PL" sz="2000" dirty="0">
                <a:solidFill>
                  <a:prstClr val="black"/>
                </a:solidFill>
                <a:latin typeface="Arial"/>
                <a:ea typeface="Times New Roman"/>
              </a:rPr>
              <a:t>.</a:t>
            </a:r>
            <a:endParaRPr lang="pl-PL" sz="2000" dirty="0">
              <a:solidFill>
                <a:srgbClr val="2D2E2D"/>
              </a:solidFill>
              <a:latin typeface="Arial"/>
            </a:endParaRPr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>
                <a:solidFill>
                  <a:prstClr val="black">
                    <a:tint val="75000"/>
                  </a:prstClr>
                </a:solidFill>
              </a:rPr>
              <a:t>Spotkanie współfinansowane przez Unię Europejską ze środków Europejskiego Funduszu Społecznego</a:t>
            </a:r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90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2"/>
          <p:cNvSpPr txBox="1">
            <a:spLocks/>
          </p:cNvSpPr>
          <p:nvPr/>
        </p:nvSpPr>
        <p:spPr>
          <a:xfrm>
            <a:off x="4787769" y="4398075"/>
            <a:ext cx="3616585" cy="4637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l-PL" sz="1500" dirty="0" smtClean="0">
              <a:solidFill>
                <a:prstClr val="black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pl-PL" sz="2000" dirty="0">
              <a:solidFill>
                <a:prstClr val="black"/>
              </a:solidFill>
            </a:endParaRP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-6856"/>
            <a:ext cx="6660232" cy="1004365"/>
          </a:xfrm>
          <a:prstGeom prst="rect">
            <a:avLst/>
          </a:prstGeom>
        </p:spPr>
      </p:pic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23528" y="694165"/>
            <a:ext cx="8229600" cy="1143000"/>
          </a:xfrm>
        </p:spPr>
        <p:txBody>
          <a:bodyPr/>
          <a:lstStyle/>
          <a:p>
            <a:r>
              <a:rPr lang="pl-PL" sz="2000" dirty="0">
                <a:solidFill>
                  <a:prstClr val="black"/>
                </a:solidFill>
                <a:latin typeface="Calibri" panose="020F0502020204030204" pitchFamily="34" charset="0"/>
              </a:rPr>
              <a:t>Szacowanie wartości zamówienia</a:t>
            </a:r>
            <a:endParaRPr lang="pl-PL" dirty="0">
              <a:latin typeface="Calibri" panose="020F0502020204030204" pitchFamily="34" charset="0"/>
            </a:endParaRP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323528" y="1698531"/>
            <a:ext cx="8229600" cy="4840382"/>
          </a:xfrm>
        </p:spPr>
        <p:txBody>
          <a:bodyPr/>
          <a:lstStyle/>
          <a:p>
            <a:pPr marL="228600" lvl="0" indent="-228600" algn="just">
              <a:lnSpc>
                <a:spcPct val="90000"/>
              </a:lnSpc>
              <a:spcBef>
                <a:spcPts val="1800"/>
              </a:spcBef>
              <a:buClr>
                <a:srgbClr val="D15A3E"/>
              </a:buClr>
              <a:buSzPct val="100000"/>
              <a:buFont typeface="Arial" pitchFamily="34" charset="0"/>
              <a:buChar char="▪"/>
            </a:pPr>
            <a:endParaRPr lang="pl-PL" sz="20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algn="just">
              <a:buNone/>
            </a:pPr>
            <a:r>
              <a:rPr lang="pl-PL" sz="2000" b="1" dirty="0">
                <a:solidFill>
                  <a:prstClr val="black"/>
                </a:solidFill>
                <a:latin typeface="Calibri" panose="020F0502020204030204" pitchFamily="34" charset="0"/>
              </a:rPr>
              <a:t>Art. 35. 1. </a:t>
            </a:r>
          </a:p>
          <a:p>
            <a:pPr lvl="0" algn="just">
              <a:buNone/>
            </a:pPr>
            <a:endParaRPr lang="pl-PL" sz="2000" b="1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lvl="0" algn="just"/>
            <a:r>
              <a:rPr lang="pl-PL" sz="2000" dirty="0">
                <a:solidFill>
                  <a:prstClr val="black"/>
                </a:solidFill>
                <a:latin typeface="Calibri" panose="020F0502020204030204" pitchFamily="34" charset="0"/>
              </a:rPr>
              <a:t>Ustalenia wartości zamówienia dokonuje się nie wcześniej niż 3 miesiące przed dniem wszczęcia postępowania o udzielenie zamówienia, jeżeli przedmiotem zamówienia są dostawy lub usługi, oraz nie wcześniej niż 6 miesięcy przed dniem wszczęcia postępowania o udzielenie zamówienia, jeżeli przedmiotem zamówienia są roboty budowlane. </a:t>
            </a:r>
          </a:p>
          <a:p>
            <a:pPr lvl="0" algn="just"/>
            <a:r>
              <a:rPr lang="pl-PL" sz="2000" dirty="0">
                <a:solidFill>
                  <a:prstClr val="black"/>
                </a:solidFill>
                <a:latin typeface="Calibri" panose="020F0502020204030204" pitchFamily="34" charset="0"/>
              </a:rPr>
              <a:t>2. Jeżeli po ustaleniu wartości zamówienia nastąpiła zmiana okoliczności mających wpływ na dokonane ustalenie, zamawiający przed wszczęciem postępowania dokonuje zmiany wartości zamówienia. </a:t>
            </a:r>
          </a:p>
          <a:p>
            <a:pPr marL="228600" lvl="0" indent="-228600">
              <a:lnSpc>
                <a:spcPct val="90000"/>
              </a:lnSpc>
              <a:spcBef>
                <a:spcPts val="1800"/>
              </a:spcBef>
              <a:buClr>
                <a:srgbClr val="D15A3E"/>
              </a:buClr>
              <a:buSzPct val="100000"/>
              <a:buFont typeface="Arial" pitchFamily="34" charset="0"/>
              <a:buChar char="▪"/>
            </a:pPr>
            <a:endParaRPr lang="pl-PL" sz="2000" dirty="0">
              <a:solidFill>
                <a:srgbClr val="2D2E2D"/>
              </a:solidFill>
              <a:latin typeface="Arial"/>
            </a:endParaRPr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>
                <a:solidFill>
                  <a:prstClr val="black">
                    <a:tint val="75000"/>
                  </a:prstClr>
                </a:solidFill>
              </a:rPr>
              <a:t>Spotkanie współfinansowane przez Unię Europejską ze środków Europejskiego Funduszu Społecznego</a:t>
            </a:r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77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2"/>
          <p:cNvSpPr txBox="1">
            <a:spLocks/>
          </p:cNvSpPr>
          <p:nvPr/>
        </p:nvSpPr>
        <p:spPr>
          <a:xfrm>
            <a:off x="4787769" y="4398075"/>
            <a:ext cx="3616585" cy="4637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l-PL" sz="1500" dirty="0" smtClean="0">
              <a:solidFill>
                <a:prstClr val="black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pl-PL" sz="2000" dirty="0">
              <a:solidFill>
                <a:prstClr val="black"/>
              </a:solidFill>
            </a:endParaRP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-6856"/>
            <a:ext cx="6660232" cy="1004365"/>
          </a:xfrm>
          <a:prstGeom prst="rect">
            <a:avLst/>
          </a:prstGeom>
        </p:spPr>
      </p:pic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23528" y="694165"/>
            <a:ext cx="8229600" cy="1143000"/>
          </a:xfrm>
        </p:spPr>
        <p:txBody>
          <a:bodyPr/>
          <a:lstStyle/>
          <a:p>
            <a:r>
              <a:rPr lang="pl-PL" sz="2000" dirty="0">
                <a:solidFill>
                  <a:prstClr val="black"/>
                </a:solidFill>
                <a:latin typeface="Calibri" panose="020F0502020204030204" pitchFamily="34" charset="0"/>
              </a:rPr>
              <a:t>Szacowanie wartości zamówienia</a:t>
            </a:r>
            <a:endParaRPr lang="pl-PL" dirty="0">
              <a:latin typeface="Calibri" panose="020F0502020204030204" pitchFamily="34" charset="0"/>
            </a:endParaRP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323528" y="1698531"/>
            <a:ext cx="8229600" cy="4840382"/>
          </a:xfrm>
        </p:spPr>
        <p:txBody>
          <a:bodyPr/>
          <a:lstStyle/>
          <a:p>
            <a:pPr marL="0" lvl="0" indent="0">
              <a:buNone/>
            </a:pPr>
            <a:r>
              <a:rPr lang="pl-PL" sz="2000" dirty="0" smtClean="0">
                <a:solidFill>
                  <a:prstClr val="black"/>
                </a:solidFill>
                <a:latin typeface="Calibri" panose="020F0502020204030204" pitchFamily="34" charset="0"/>
              </a:rPr>
              <a:t>(</a:t>
            </a:r>
            <a:r>
              <a:rPr lang="pl-PL" sz="2000" b="1" dirty="0">
                <a:solidFill>
                  <a:prstClr val="black"/>
                </a:solidFill>
                <a:latin typeface="Calibri" panose="020F0502020204030204" pitchFamily="34" charset="0"/>
              </a:rPr>
              <a:t>Art. 33)</a:t>
            </a:r>
          </a:p>
          <a:p>
            <a:pPr lvl="0">
              <a:buNone/>
            </a:pPr>
            <a:endParaRPr lang="pl-PL" sz="18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lvl="0">
              <a:buNone/>
            </a:pPr>
            <a:r>
              <a:rPr lang="pl-PL" sz="2000" dirty="0">
                <a:solidFill>
                  <a:prstClr val="black"/>
                </a:solidFill>
                <a:latin typeface="Calibri" panose="020F0502020204030204" pitchFamily="34" charset="0"/>
              </a:rPr>
              <a:t>Wartość zamówienia na roboty budowlane ustala się na podstawie: </a:t>
            </a:r>
          </a:p>
          <a:p>
            <a:pPr lvl="0"/>
            <a:r>
              <a:rPr lang="pl-PL" sz="2000" dirty="0">
                <a:solidFill>
                  <a:prstClr val="black"/>
                </a:solidFill>
                <a:latin typeface="Calibri" panose="020F0502020204030204" pitchFamily="34" charset="0"/>
              </a:rPr>
              <a:t>kosztorysu inwestorskiego lub planowanych kosztów robót budowlanych </a:t>
            </a:r>
            <a:endParaRPr lang="pl-PL" sz="2000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lvl="0"/>
            <a:r>
              <a:rPr lang="pl-PL" sz="2000" dirty="0">
                <a:solidFill>
                  <a:prstClr val="black"/>
                </a:solidFill>
                <a:latin typeface="Calibri" panose="020F0502020204030204" pitchFamily="34" charset="0"/>
              </a:rPr>
              <a:t>p</a:t>
            </a:r>
            <a:r>
              <a:rPr lang="pl-PL" sz="2000" dirty="0" smtClean="0">
                <a:solidFill>
                  <a:prstClr val="black"/>
                </a:solidFill>
                <a:latin typeface="Calibri" panose="020F0502020204030204" pitchFamily="34" charset="0"/>
              </a:rPr>
              <a:t>rzy obliczaniu wartości na roboty budowlane uwzględnia się także wartość dostaw i usług oddanych przez zamawiającego do dyspozycji wykonawcy, o ile są one niezbędne do wykonania tych robót </a:t>
            </a:r>
            <a:endParaRPr lang="pl-PL" sz="20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lvl="0">
              <a:buNone/>
            </a:pPr>
            <a:endParaRPr lang="pl-PL" sz="20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lvl="0">
              <a:buNone/>
            </a:pPr>
            <a:r>
              <a:rPr lang="pl-PL" sz="2000" dirty="0">
                <a:solidFill>
                  <a:prstClr val="black"/>
                </a:solidFill>
                <a:latin typeface="Calibri" panose="020F0502020204030204" pitchFamily="34" charset="0"/>
              </a:rPr>
              <a:t>Dla dostaw i usług  podstawą ustalenia wartości zamówienia może być:</a:t>
            </a:r>
          </a:p>
          <a:p>
            <a:pPr lvl="0"/>
            <a:r>
              <a:rPr lang="pl-PL" sz="2000" dirty="0">
                <a:solidFill>
                  <a:prstClr val="black"/>
                </a:solidFill>
                <a:latin typeface="Calibri" panose="020F0502020204030204" pitchFamily="34" charset="0"/>
              </a:rPr>
              <a:t>Analiza rynku</a:t>
            </a:r>
          </a:p>
          <a:p>
            <a:pPr lvl="0"/>
            <a:r>
              <a:rPr lang="pl-PL" sz="2000" dirty="0">
                <a:solidFill>
                  <a:prstClr val="black"/>
                </a:solidFill>
                <a:latin typeface="Calibri" panose="020F0502020204030204" pitchFamily="34" charset="0"/>
              </a:rPr>
              <a:t>Zaktualizowana  wartość zamówień tego samego rodzaju udzielonych w poprzednim roku</a:t>
            </a:r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>
                <a:solidFill>
                  <a:prstClr val="black">
                    <a:tint val="75000"/>
                  </a:prstClr>
                </a:solidFill>
              </a:rPr>
              <a:t>Spotkanie współfinansowane przez Unię Europejską ze środków Europejskiego Funduszu Społecznego</a:t>
            </a:r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24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2"/>
          <p:cNvSpPr txBox="1">
            <a:spLocks/>
          </p:cNvSpPr>
          <p:nvPr/>
        </p:nvSpPr>
        <p:spPr>
          <a:xfrm>
            <a:off x="4787769" y="4398075"/>
            <a:ext cx="3616585" cy="4637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l-PL" sz="1500" dirty="0" smtClean="0">
              <a:solidFill>
                <a:prstClr val="black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pl-PL" sz="2000" dirty="0">
              <a:solidFill>
                <a:prstClr val="black"/>
              </a:solidFill>
            </a:endParaRP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-6856"/>
            <a:ext cx="6660232" cy="1004365"/>
          </a:xfrm>
          <a:prstGeom prst="rect">
            <a:avLst/>
          </a:prstGeom>
        </p:spPr>
      </p:pic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23528" y="694165"/>
            <a:ext cx="8229600" cy="1143000"/>
          </a:xfrm>
        </p:spPr>
        <p:txBody>
          <a:bodyPr/>
          <a:lstStyle/>
          <a:p>
            <a:r>
              <a:rPr lang="pl-PL" sz="2000" dirty="0">
                <a:solidFill>
                  <a:prstClr val="black"/>
                </a:solidFill>
                <a:latin typeface="Calibri" panose="020F0502020204030204" pitchFamily="34" charset="0"/>
              </a:rPr>
              <a:t>Szacowanie wartości zamówienia</a:t>
            </a:r>
            <a:endParaRPr lang="pl-PL" dirty="0">
              <a:latin typeface="Calibri" panose="020F0502020204030204" pitchFamily="34" charset="0"/>
            </a:endParaRP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323528" y="1698531"/>
            <a:ext cx="8229600" cy="4840382"/>
          </a:xfrm>
        </p:spPr>
        <p:txBody>
          <a:bodyPr/>
          <a:lstStyle/>
          <a:p>
            <a:pPr marL="228600" lvl="0" indent="-228600" algn="just">
              <a:lnSpc>
                <a:spcPct val="90000"/>
              </a:lnSpc>
              <a:spcBef>
                <a:spcPts val="1800"/>
              </a:spcBef>
              <a:buClr>
                <a:srgbClr val="D15A3E"/>
              </a:buClr>
              <a:buSzPct val="100000"/>
              <a:buFont typeface="Arial" pitchFamily="34" charset="0"/>
              <a:buChar char="▪"/>
            </a:pPr>
            <a:endParaRPr lang="pl-PL" sz="20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algn="ctr">
              <a:buNone/>
            </a:pPr>
            <a:r>
              <a:rPr lang="pl-PL" sz="2000" b="1" dirty="0">
                <a:solidFill>
                  <a:prstClr val="black"/>
                </a:solidFill>
                <a:latin typeface="Calibri" panose="020F0502020204030204" pitchFamily="34" charset="0"/>
              </a:rPr>
              <a:t>Przeliczenie wartości  planowanego zamówienia</a:t>
            </a:r>
          </a:p>
          <a:p>
            <a:pPr lvl="0" algn="just">
              <a:buNone/>
            </a:pPr>
            <a:endParaRPr lang="pl-PL" sz="20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lvl="0" algn="just">
              <a:buNone/>
            </a:pPr>
            <a:r>
              <a:rPr lang="pl-PL" sz="2000" b="1" dirty="0">
                <a:solidFill>
                  <a:prstClr val="black"/>
                </a:solidFill>
                <a:latin typeface="Calibri" panose="020F0502020204030204" pitchFamily="34" charset="0"/>
              </a:rPr>
              <a:t>Art. 35 ust. 3. </a:t>
            </a:r>
            <a:r>
              <a:rPr lang="pl-PL" sz="2000" dirty="0">
                <a:solidFill>
                  <a:prstClr val="black"/>
                </a:solidFill>
                <a:latin typeface="Calibri" panose="020F0502020204030204" pitchFamily="34" charset="0"/>
              </a:rPr>
              <a:t>Prezes Rady Ministrów co najmniej raz na dwa lata określi, w drodze rozporządzenia, średni kurs złotego w stosunku do euro stanowiący podstawę przeliczania wartości zamówień, z uwzględnieniem ogłoszonych przez Komisję Europejską w Dzienniku Urzędowym Unii Europejskiej równowartości progów stosowania procedur udzielania zamówień. </a:t>
            </a:r>
          </a:p>
          <a:p>
            <a:pPr lvl="0" algn="just">
              <a:buNone/>
            </a:pPr>
            <a:endParaRPr lang="pl-PL" sz="20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lvl="0" algn="just">
              <a:buNone/>
            </a:pPr>
            <a:r>
              <a:rPr lang="pl-PL" sz="2000" dirty="0">
                <a:solidFill>
                  <a:prstClr val="black"/>
                </a:solidFill>
                <a:latin typeface="Calibri" panose="020F0502020204030204" pitchFamily="34" charset="0"/>
              </a:rPr>
              <a:t>od 1 styczna 2016 r. średni kurs złotego w stosunku do euro stanowiący podstawę przeliczania wartości zamówień publicznych wynosi </a:t>
            </a:r>
            <a:r>
              <a:rPr lang="pl-PL" sz="2000" b="1" dirty="0">
                <a:solidFill>
                  <a:prstClr val="black"/>
                </a:solidFill>
                <a:latin typeface="Calibri" panose="020F0502020204030204" pitchFamily="34" charset="0"/>
              </a:rPr>
              <a:t>4,1749.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>
                <a:solidFill>
                  <a:prstClr val="black">
                    <a:tint val="75000"/>
                  </a:prstClr>
                </a:solidFill>
              </a:rPr>
              <a:t>Spotkanie współfinansowane przez Unię Europejską ze środków Europejskiego Funduszu Społecznego</a:t>
            </a:r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29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2"/>
          <p:cNvSpPr txBox="1">
            <a:spLocks/>
          </p:cNvSpPr>
          <p:nvPr/>
        </p:nvSpPr>
        <p:spPr>
          <a:xfrm>
            <a:off x="4787769" y="4398075"/>
            <a:ext cx="3616585" cy="4637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l-PL" sz="1500" dirty="0" smtClean="0">
              <a:solidFill>
                <a:prstClr val="black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pl-PL" sz="2000" dirty="0">
              <a:solidFill>
                <a:prstClr val="black"/>
              </a:solidFill>
            </a:endParaRP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-6856"/>
            <a:ext cx="6660232" cy="1004365"/>
          </a:xfrm>
          <a:prstGeom prst="rect">
            <a:avLst/>
          </a:prstGeom>
        </p:spPr>
      </p:pic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23528" y="694165"/>
            <a:ext cx="8229600" cy="1143000"/>
          </a:xfrm>
        </p:spPr>
        <p:txBody>
          <a:bodyPr/>
          <a:lstStyle/>
          <a:p>
            <a:r>
              <a:rPr lang="pl-PL" sz="2000" dirty="0">
                <a:solidFill>
                  <a:prstClr val="black"/>
                </a:solidFill>
                <a:latin typeface="Calibri" panose="020F0502020204030204" pitchFamily="34" charset="0"/>
              </a:rPr>
              <a:t>Szacowanie wartości zamówienia</a:t>
            </a:r>
            <a:endParaRPr lang="pl-PL" dirty="0">
              <a:latin typeface="Calibri" panose="020F0502020204030204" pitchFamily="34" charset="0"/>
            </a:endParaRP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323528" y="1698531"/>
            <a:ext cx="8229600" cy="4840382"/>
          </a:xfrm>
        </p:spPr>
        <p:txBody>
          <a:bodyPr/>
          <a:lstStyle/>
          <a:p>
            <a:pPr lvl="0" algn="ctr">
              <a:buNone/>
            </a:pPr>
            <a:endParaRPr lang="pl-PL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algn="just">
              <a:buNone/>
            </a:pPr>
            <a:r>
              <a:rPr lang="pl-PL" sz="1800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Zamawiający </a:t>
            </a:r>
            <a:r>
              <a:rPr lang="pl-PL" sz="1800" i="1" dirty="0">
                <a:solidFill>
                  <a:prstClr val="black"/>
                </a:solidFill>
                <a:latin typeface="Calibri" panose="020F0502020204030204" pitchFamily="34" charset="0"/>
              </a:rPr>
              <a:t>nie może w celu uniknięcia stosowania przepisów ustawy </a:t>
            </a:r>
            <a:r>
              <a:rPr lang="pl-PL" sz="1800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zaniżać wartości zamówienia lub wybierać sposobu obliczania wartości zamówienia</a:t>
            </a:r>
            <a:endParaRPr lang="pl-PL" sz="1800" b="1" i="1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lvl="0" algn="just">
              <a:buNone/>
            </a:pPr>
            <a:endParaRPr lang="pl-PL" sz="1800" b="1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lvl="0" algn="just">
              <a:buNone/>
            </a:pPr>
            <a:r>
              <a:rPr lang="pl-PL" sz="18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Kiedy  </a:t>
            </a:r>
            <a:r>
              <a:rPr lang="pl-PL" sz="1800" b="1" dirty="0">
                <a:solidFill>
                  <a:prstClr val="black"/>
                </a:solidFill>
                <a:latin typeface="Calibri" panose="020F0502020204030204" pitchFamily="34" charset="0"/>
              </a:rPr>
              <a:t>wartość zamówień należy szacować łącznie</a:t>
            </a:r>
            <a:endParaRPr lang="pl-PL" sz="18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lvl="0" algn="just">
              <a:buNone/>
            </a:pPr>
            <a:endParaRPr lang="pl-PL" sz="1900" b="1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lvl="0" algn="just">
              <a:buNone/>
            </a:pPr>
            <a:r>
              <a:rPr lang="pl-PL" sz="1800" dirty="0">
                <a:solidFill>
                  <a:prstClr val="black"/>
                </a:solidFill>
                <a:latin typeface="Calibri" panose="020F0502020204030204" pitchFamily="34" charset="0"/>
              </a:rPr>
              <a:t>Jedno zamówienie wtedy gdy występują łącznie trzy następujące okoliczności:</a:t>
            </a:r>
          </a:p>
          <a:p>
            <a:pPr lvl="0" algn="just">
              <a:buNone/>
            </a:pPr>
            <a:r>
              <a:rPr lang="pl-PL" sz="1800" dirty="0">
                <a:solidFill>
                  <a:prstClr val="black"/>
                </a:solidFill>
                <a:latin typeface="Calibri" panose="020F0502020204030204" pitchFamily="34" charset="0"/>
              </a:rPr>
              <a:t>• </a:t>
            </a:r>
            <a:r>
              <a:rPr lang="pl-PL" sz="1800" b="1" dirty="0">
                <a:solidFill>
                  <a:prstClr val="black"/>
                </a:solidFill>
                <a:latin typeface="Calibri" panose="020F0502020204030204" pitchFamily="34" charset="0"/>
              </a:rPr>
              <a:t>tożsamość przedmiotowa </a:t>
            </a:r>
            <a:r>
              <a:rPr lang="pl-PL" sz="1800" dirty="0">
                <a:solidFill>
                  <a:prstClr val="black"/>
                </a:solidFill>
                <a:latin typeface="Calibri" panose="020F0502020204030204" pitchFamily="34" charset="0"/>
              </a:rPr>
              <a:t>(gdy zamówienie ma obejmować przedmiot tego samego rodzaju lub o takim samym przeznaczeniu),</a:t>
            </a:r>
          </a:p>
          <a:p>
            <a:pPr lvl="0" algn="just">
              <a:buNone/>
            </a:pPr>
            <a:r>
              <a:rPr lang="pl-PL" sz="1800" dirty="0">
                <a:solidFill>
                  <a:prstClr val="black"/>
                </a:solidFill>
                <a:latin typeface="Calibri" panose="020F0502020204030204" pitchFamily="34" charset="0"/>
              </a:rPr>
              <a:t>• </a:t>
            </a:r>
            <a:r>
              <a:rPr lang="pl-PL" sz="1800" b="1" dirty="0">
                <a:solidFill>
                  <a:prstClr val="black"/>
                </a:solidFill>
                <a:latin typeface="Calibri" panose="020F0502020204030204" pitchFamily="34" charset="0"/>
              </a:rPr>
              <a:t>tożsamość  podmiotowa </a:t>
            </a:r>
            <a:r>
              <a:rPr lang="pl-PL" sz="1800" dirty="0">
                <a:solidFill>
                  <a:prstClr val="black"/>
                </a:solidFill>
                <a:latin typeface="Calibri" panose="020F0502020204030204" pitchFamily="34" charset="0"/>
              </a:rPr>
              <a:t>(gdy zamówienie możliwe jest do wykonania przez jednego</a:t>
            </a:r>
          </a:p>
          <a:p>
            <a:pPr lvl="0" algn="just">
              <a:buNone/>
            </a:pPr>
            <a:r>
              <a:rPr lang="pl-PL" sz="1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	wykonawcę</a:t>
            </a:r>
            <a:r>
              <a:rPr lang="pl-PL" sz="1800" dirty="0">
                <a:solidFill>
                  <a:prstClr val="black"/>
                </a:solidFill>
                <a:latin typeface="Calibri" panose="020F0502020204030204" pitchFamily="34" charset="0"/>
              </a:rPr>
              <a:t>).</a:t>
            </a:r>
          </a:p>
          <a:p>
            <a:pPr lvl="0" algn="just">
              <a:buNone/>
            </a:pPr>
            <a:r>
              <a:rPr lang="pl-PL" sz="1800" b="1" dirty="0">
                <a:solidFill>
                  <a:prstClr val="black"/>
                </a:solidFill>
                <a:latin typeface="Calibri" panose="020F0502020204030204" pitchFamily="34" charset="0"/>
              </a:rPr>
              <a:t>• związek czasowy </a:t>
            </a:r>
            <a:r>
              <a:rPr lang="pl-PL" sz="1800" dirty="0">
                <a:solidFill>
                  <a:prstClr val="black"/>
                </a:solidFill>
                <a:latin typeface="Calibri" panose="020F0502020204030204" pitchFamily="34" charset="0"/>
              </a:rPr>
              <a:t>(gdy powiązane ze sobą funkcjonalnie zamówienia, mają być zrealizowane w dającej się przewidzieć, określonej perspektywie czasowej).</a:t>
            </a:r>
          </a:p>
          <a:p>
            <a:pPr lvl="0">
              <a:buNone/>
            </a:pPr>
            <a:endParaRPr lang="pl-PL" sz="1800" dirty="0">
              <a:solidFill>
                <a:prstClr val="black"/>
              </a:solidFill>
            </a:endParaRPr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>
                <a:solidFill>
                  <a:prstClr val="black">
                    <a:tint val="75000"/>
                  </a:prstClr>
                </a:solidFill>
              </a:rPr>
              <a:t>Spotkanie współfinansowane przez Unię Europejską ze środków Europejskiego Funduszu Społecznego</a:t>
            </a:r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04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141630"/>
            <a:ext cx="8229600" cy="4311706"/>
          </a:xfrm>
        </p:spPr>
        <p:txBody>
          <a:bodyPr>
            <a:normAutofit/>
          </a:bodyPr>
          <a:lstStyle/>
          <a:p>
            <a:pPr lvl="0"/>
            <a:endParaRPr lang="pl-PL" sz="1800" dirty="0" smtClean="0">
              <a:solidFill>
                <a:prstClr val="black"/>
              </a:solidFill>
            </a:endParaRPr>
          </a:p>
          <a:p>
            <a:pPr lvl="0"/>
            <a:r>
              <a:rPr lang="pl-PL" sz="1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Omówienie </a:t>
            </a:r>
            <a:r>
              <a:rPr lang="pl-PL" sz="1800" dirty="0">
                <a:solidFill>
                  <a:prstClr val="black"/>
                </a:solidFill>
                <a:latin typeface="Calibri" panose="020F0502020204030204" pitchFamily="34" charset="0"/>
              </a:rPr>
              <a:t>podstaw prawnych</a:t>
            </a:r>
            <a:endParaRPr lang="pl-PL" sz="1800" b="1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lvl="0"/>
            <a:r>
              <a:rPr lang="pl-PL" sz="1900" dirty="0">
                <a:solidFill>
                  <a:prstClr val="black"/>
                </a:solidFill>
                <a:latin typeface="Calibri" panose="020F0502020204030204" pitchFamily="34" charset="0"/>
              </a:rPr>
              <a:t>Zasady udzielania zamówień publicznych: Uczciwa konkurencja, Równe traktowanie, Jawność postępowania</a:t>
            </a:r>
          </a:p>
          <a:p>
            <a:pPr lvl="0"/>
            <a:r>
              <a:rPr lang="pl-PL" sz="1900" dirty="0">
                <a:solidFill>
                  <a:prstClr val="black"/>
                </a:solidFill>
                <a:latin typeface="Calibri" panose="020F0502020204030204" pitchFamily="34" charset="0"/>
              </a:rPr>
              <a:t>Szacowanie wartości </a:t>
            </a:r>
            <a:r>
              <a:rPr lang="pl-PL" sz="1900" dirty="0" smtClean="0">
                <a:solidFill>
                  <a:prstClr val="black"/>
                </a:solidFill>
                <a:latin typeface="Calibri" panose="020F0502020204030204" pitchFamily="34" charset="0"/>
              </a:rPr>
              <a:t>zamówienia</a:t>
            </a:r>
          </a:p>
          <a:p>
            <a:pPr lvl="0"/>
            <a:r>
              <a:rPr lang="pl-PL" sz="1800" dirty="0">
                <a:solidFill>
                  <a:prstClr val="black"/>
                </a:solidFill>
                <a:latin typeface="Calibri" panose="020F0502020204030204" pitchFamily="34" charset="0"/>
              </a:rPr>
              <a:t>Wybór odpowiedniej procedury udzielenia zamówienia ( PZP czy „Zasada Konkurencyjności”)</a:t>
            </a:r>
            <a:endParaRPr lang="pl-PL" sz="19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lvl="0"/>
            <a:r>
              <a:rPr lang="pl-PL" sz="1900" dirty="0" smtClean="0">
                <a:solidFill>
                  <a:prstClr val="black"/>
                </a:solidFill>
                <a:latin typeface="Calibri" panose="020F0502020204030204" pitchFamily="34" charset="0"/>
              </a:rPr>
              <a:t>Właściwy sposób upublicznienia zapytania ofertowego</a:t>
            </a:r>
          </a:p>
          <a:p>
            <a:pPr lvl="0"/>
            <a:r>
              <a:rPr lang="pl-PL" sz="1900" dirty="0" smtClean="0">
                <a:solidFill>
                  <a:prstClr val="black"/>
                </a:solidFill>
                <a:latin typeface="Calibri" panose="020F0502020204030204" pitchFamily="34" charset="0"/>
              </a:rPr>
              <a:t>Omówienie </a:t>
            </a:r>
            <a:r>
              <a:rPr lang="pl-PL" sz="1900" dirty="0">
                <a:solidFill>
                  <a:prstClr val="black"/>
                </a:solidFill>
                <a:latin typeface="Calibri" panose="020F0502020204030204" pitchFamily="34" charset="0"/>
              </a:rPr>
              <a:t>najczęściej powtarzających się nieprawidłowości przy udzielaniu zamówień publicznych skutkujących nałożeniem korekt </a:t>
            </a:r>
            <a:r>
              <a:rPr lang="pl-PL" sz="1900" dirty="0" smtClean="0">
                <a:solidFill>
                  <a:prstClr val="black"/>
                </a:solidFill>
                <a:latin typeface="Calibri" panose="020F0502020204030204" pitchFamily="34" charset="0"/>
              </a:rPr>
              <a:t>finansowych</a:t>
            </a:r>
          </a:p>
          <a:p>
            <a:pPr lvl="0"/>
            <a:r>
              <a:rPr lang="pl-PL" sz="1900" dirty="0" smtClean="0">
                <a:solidFill>
                  <a:prstClr val="black"/>
                </a:solidFill>
                <a:latin typeface="Calibri" panose="020F0502020204030204" pitchFamily="34" charset="0"/>
              </a:rPr>
              <a:t>Pytania uczestników</a:t>
            </a:r>
            <a:endParaRPr lang="pl-PL" sz="19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endParaRPr lang="pl-PL" sz="1700" b="1" dirty="0"/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endParaRPr lang="pl-PL" sz="1700" dirty="0" smtClean="0"/>
          </a:p>
          <a:p>
            <a:pPr marL="514350" indent="-514350">
              <a:lnSpc>
                <a:spcPct val="150000"/>
              </a:lnSpc>
              <a:buAutoNum type="alphaLcParenR"/>
            </a:pPr>
            <a:endParaRPr lang="pl-PL" sz="2800" b="1" dirty="0" smtClean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323528" y="6356350"/>
            <a:ext cx="8496944" cy="365125"/>
          </a:xfrm>
        </p:spPr>
        <p:txBody>
          <a:bodyPr/>
          <a:lstStyle/>
          <a:p>
            <a:r>
              <a:rPr lang="pl-PL" dirty="0" smtClean="0"/>
              <a:t>Spotkanie współfinansowane przez Unię Europejską ze środków Europejskiego Funduszu Społecznego</a:t>
            </a:r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-189964"/>
            <a:ext cx="5579720" cy="929203"/>
          </a:xfrm>
          <a:prstGeom prst="rect">
            <a:avLst/>
          </a:prstGeom>
        </p:spPr>
      </p:pic>
      <p:sp>
        <p:nvSpPr>
          <p:cNvPr id="8" name="Tytuł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0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2000" b="1" dirty="0">
              <a:solidFill>
                <a:sysClr val="windowText" lastClr="000000"/>
              </a:solidFill>
              <a:latin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Program szkolenia</a:t>
            </a:r>
            <a:endParaRPr kumimoji="0" lang="pl-PL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70304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2"/>
          <p:cNvSpPr txBox="1">
            <a:spLocks/>
          </p:cNvSpPr>
          <p:nvPr/>
        </p:nvSpPr>
        <p:spPr>
          <a:xfrm>
            <a:off x="4787769" y="4398075"/>
            <a:ext cx="3616585" cy="4637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l-PL" sz="1500" dirty="0" smtClean="0">
              <a:solidFill>
                <a:prstClr val="black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pl-PL" sz="2000" dirty="0">
              <a:solidFill>
                <a:prstClr val="black"/>
              </a:solidFill>
            </a:endParaRP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-6856"/>
            <a:ext cx="6660232" cy="1004365"/>
          </a:xfrm>
          <a:prstGeom prst="rect">
            <a:avLst/>
          </a:prstGeom>
        </p:spPr>
      </p:pic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23528" y="694165"/>
            <a:ext cx="8229600" cy="1143000"/>
          </a:xfrm>
        </p:spPr>
        <p:txBody>
          <a:bodyPr/>
          <a:lstStyle/>
          <a:p>
            <a:r>
              <a:rPr lang="pl-PL" sz="2000" dirty="0">
                <a:solidFill>
                  <a:prstClr val="black"/>
                </a:solidFill>
                <a:latin typeface="Calibri" panose="020F0502020204030204" pitchFamily="34" charset="0"/>
              </a:rPr>
              <a:t>Wybór odpowiedniej procedury udzielenia zamówienia ( PZP czy „Zasada Konkurencyjności”)</a:t>
            </a:r>
            <a:endParaRPr lang="pl-PL" dirty="0">
              <a:latin typeface="Calibri" panose="020F0502020204030204" pitchFamily="34" charset="0"/>
            </a:endParaRP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323528" y="1698531"/>
            <a:ext cx="8229600" cy="4840382"/>
          </a:xfrm>
        </p:spPr>
        <p:txBody>
          <a:bodyPr/>
          <a:lstStyle/>
          <a:p>
            <a:pPr lvl="0" algn="ctr">
              <a:buNone/>
            </a:pPr>
            <a:endParaRPr lang="pl-PL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algn="ctr">
              <a:buNone/>
            </a:pPr>
            <a:r>
              <a:rPr lang="pl-PL" sz="2100" dirty="0">
                <a:solidFill>
                  <a:prstClr val="black"/>
                </a:solidFill>
                <a:latin typeface="Calibri" panose="020F0502020204030204" pitchFamily="34" charset="0"/>
              </a:rPr>
              <a:t>Stosowanie Ustawy </a:t>
            </a:r>
            <a:r>
              <a:rPr lang="pl-PL" sz="2100" dirty="0" err="1">
                <a:solidFill>
                  <a:prstClr val="black"/>
                </a:solidFill>
                <a:latin typeface="Calibri" panose="020F0502020204030204" pitchFamily="34" charset="0"/>
              </a:rPr>
              <a:t>Pzp</a:t>
            </a:r>
            <a:r>
              <a:rPr lang="pl-PL" sz="2100" dirty="0">
                <a:solidFill>
                  <a:prstClr val="black"/>
                </a:solidFill>
                <a:latin typeface="Calibri" panose="020F0502020204030204" pitchFamily="34" charset="0"/>
              </a:rPr>
              <a:t> - zakres podmiotowy oraz wyłączenia</a:t>
            </a:r>
          </a:p>
          <a:p>
            <a:pPr lvl="0">
              <a:buNone/>
            </a:pPr>
            <a:endParaRPr lang="pl-PL" sz="2100" b="1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lvl="0">
              <a:buNone/>
            </a:pPr>
            <a:r>
              <a:rPr lang="pl-PL" sz="1800" b="1" dirty="0">
                <a:solidFill>
                  <a:prstClr val="black"/>
                </a:solidFill>
                <a:latin typeface="Calibri" panose="020F0502020204030204" pitchFamily="34" charset="0"/>
              </a:rPr>
              <a:t>Art. 3  ustawy </a:t>
            </a:r>
            <a:r>
              <a:rPr lang="pl-PL" sz="1800" b="1" dirty="0" err="1">
                <a:solidFill>
                  <a:prstClr val="black"/>
                </a:solidFill>
                <a:latin typeface="Calibri" panose="020F0502020204030204" pitchFamily="34" charset="0"/>
              </a:rPr>
              <a:t>Pzp</a:t>
            </a:r>
            <a:r>
              <a:rPr lang="pl-PL" sz="1800" b="1" dirty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</a:p>
          <a:p>
            <a:pPr lvl="0">
              <a:buNone/>
            </a:pPr>
            <a:r>
              <a:rPr lang="pl-PL" sz="1800" i="1" dirty="0">
                <a:solidFill>
                  <a:prstClr val="black"/>
                </a:solidFill>
                <a:latin typeface="Calibri" panose="020F0502020204030204" pitchFamily="34" charset="0"/>
              </a:rPr>
              <a:t>Ustawę stosuje się do udzielania zamówień publicznych, zwanych dalej „zamówieniami”, przez: ……….</a:t>
            </a:r>
          </a:p>
          <a:p>
            <a:pPr lvl="0">
              <a:buNone/>
            </a:pPr>
            <a:r>
              <a:rPr lang="pl-PL" sz="1800" b="1" dirty="0">
                <a:solidFill>
                  <a:prstClr val="black"/>
                </a:solidFill>
                <a:latin typeface="Calibri" panose="020F0502020204030204" pitchFamily="34" charset="0"/>
              </a:rPr>
              <a:t>określa zakres podmiotowy jej stosowania przy udzielaniu zamówień publicznych</a:t>
            </a:r>
          </a:p>
          <a:p>
            <a:pPr lvl="0">
              <a:buNone/>
            </a:pPr>
            <a:endParaRPr lang="pl-PL" sz="18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lvl="0">
              <a:buNone/>
            </a:pPr>
            <a:r>
              <a:rPr lang="pl-PL" sz="1800" b="1" dirty="0">
                <a:solidFill>
                  <a:prstClr val="black"/>
                </a:solidFill>
                <a:latin typeface="Calibri" panose="020F0502020204030204" pitchFamily="34" charset="0"/>
              </a:rPr>
              <a:t>Art. 4  ustawy </a:t>
            </a:r>
            <a:r>
              <a:rPr lang="pl-PL" sz="1800" b="1" dirty="0" err="1">
                <a:solidFill>
                  <a:prstClr val="black"/>
                </a:solidFill>
                <a:latin typeface="Calibri" panose="020F0502020204030204" pitchFamily="34" charset="0"/>
              </a:rPr>
              <a:t>Pzp</a:t>
            </a:r>
            <a:r>
              <a:rPr lang="pl-PL" sz="1800" b="1" dirty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</a:p>
          <a:p>
            <a:pPr lvl="0">
              <a:buNone/>
            </a:pPr>
            <a:r>
              <a:rPr lang="pl-PL" sz="1800" i="1" dirty="0">
                <a:solidFill>
                  <a:prstClr val="black"/>
                </a:solidFill>
                <a:latin typeface="Calibri" panose="020F0502020204030204" pitchFamily="34" charset="0"/>
              </a:rPr>
              <a:t>Ustawy nie stosuje się do: …….</a:t>
            </a:r>
          </a:p>
          <a:p>
            <a:pPr lvl="0">
              <a:buNone/>
            </a:pPr>
            <a:r>
              <a:rPr lang="pl-PL" sz="1800" i="1" dirty="0">
                <a:solidFill>
                  <a:prstClr val="black"/>
                </a:solidFill>
                <a:latin typeface="Calibri" panose="020F0502020204030204" pitchFamily="34" charset="0"/>
              </a:rPr>
              <a:t> wymienia rodzaje zamówień, dla których przepisy ustawy </a:t>
            </a:r>
            <a:r>
              <a:rPr lang="pl-PL" sz="1800" i="1" dirty="0" err="1">
                <a:solidFill>
                  <a:prstClr val="black"/>
                </a:solidFill>
                <a:latin typeface="Calibri" panose="020F0502020204030204" pitchFamily="34" charset="0"/>
              </a:rPr>
              <a:t>Pzp</a:t>
            </a:r>
            <a:r>
              <a:rPr lang="pl-PL" sz="1800" i="1" dirty="0">
                <a:solidFill>
                  <a:prstClr val="black"/>
                </a:solidFill>
                <a:latin typeface="Calibri" panose="020F0502020204030204" pitchFamily="34" charset="0"/>
              </a:rPr>
              <a:t> nie mają zastosowania</a:t>
            </a:r>
          </a:p>
          <a:p>
            <a:pPr lvl="0">
              <a:buNone/>
            </a:pPr>
            <a:endParaRPr lang="pl-PL" sz="1800" dirty="0">
              <a:solidFill>
                <a:prstClr val="black"/>
              </a:solidFill>
            </a:endParaRPr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>
                <a:solidFill>
                  <a:prstClr val="black">
                    <a:tint val="75000"/>
                  </a:prstClr>
                </a:solidFill>
              </a:rPr>
              <a:t>Spotkanie współfinansowane przez Unię Europejską ze środków Europejskiego Funduszu Społecznego</a:t>
            </a:r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3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2"/>
          <p:cNvSpPr txBox="1">
            <a:spLocks/>
          </p:cNvSpPr>
          <p:nvPr/>
        </p:nvSpPr>
        <p:spPr>
          <a:xfrm>
            <a:off x="4787769" y="4398075"/>
            <a:ext cx="3616585" cy="4637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l-PL" sz="1500" dirty="0" smtClean="0">
              <a:solidFill>
                <a:prstClr val="black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pl-PL" sz="2000" dirty="0">
              <a:solidFill>
                <a:prstClr val="black"/>
              </a:solidFill>
            </a:endParaRP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-6856"/>
            <a:ext cx="6660232" cy="1004365"/>
          </a:xfrm>
          <a:prstGeom prst="rect">
            <a:avLst/>
          </a:prstGeom>
        </p:spPr>
      </p:pic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23528" y="694165"/>
            <a:ext cx="8229600" cy="1143000"/>
          </a:xfrm>
        </p:spPr>
        <p:txBody>
          <a:bodyPr/>
          <a:lstStyle/>
          <a:p>
            <a:r>
              <a:rPr lang="pl-PL" sz="2000" dirty="0">
                <a:solidFill>
                  <a:prstClr val="black"/>
                </a:solidFill>
              </a:rPr>
              <a:t>Wybór odpowiedniej procedury udzielenia zamówienia ( PZP czy „Zasada Konkurencyjności”)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323528" y="1698531"/>
            <a:ext cx="8229600" cy="4840382"/>
          </a:xfrm>
        </p:spPr>
        <p:txBody>
          <a:bodyPr/>
          <a:lstStyle/>
          <a:p>
            <a:pPr lvl="0" algn="just">
              <a:buNone/>
            </a:pPr>
            <a:r>
              <a:rPr lang="pl-PL" sz="1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Wartości </a:t>
            </a:r>
            <a:r>
              <a:rPr lang="pl-PL" sz="1800" dirty="0">
                <a:solidFill>
                  <a:prstClr val="black"/>
                </a:solidFill>
                <a:latin typeface="Calibri" panose="020F0502020204030204" pitchFamily="34" charset="0"/>
              </a:rPr>
              <a:t>progowe a odpowiednia procedura</a:t>
            </a:r>
            <a:endParaRPr lang="pl-PL" sz="1800" b="1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lvl="0" algn="just">
              <a:buNone/>
            </a:pPr>
            <a:endParaRPr lang="pl-PL" sz="18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lvl="0" algn="just">
              <a:buNone/>
            </a:pPr>
            <a:r>
              <a:rPr lang="pl-PL" sz="1800" dirty="0">
                <a:solidFill>
                  <a:prstClr val="black"/>
                </a:solidFill>
                <a:latin typeface="Calibri" panose="020F0502020204030204" pitchFamily="34" charset="0"/>
              </a:rPr>
              <a:t>1. </a:t>
            </a:r>
            <a:r>
              <a:rPr lang="pl-PL" sz="1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„Zasada Konkurencyjności"</a:t>
            </a:r>
            <a:r>
              <a:rPr lang="pl-PL" sz="18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pl-PL" sz="1800" b="1" dirty="0">
                <a:solidFill>
                  <a:prstClr val="black"/>
                </a:solidFill>
                <a:latin typeface="Calibri" panose="020F0502020204030204" pitchFamily="34" charset="0"/>
              </a:rPr>
              <a:t>- </a:t>
            </a:r>
            <a:r>
              <a:rPr lang="pl-PL" sz="18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zamówienia, których szacowana </a:t>
            </a:r>
            <a:r>
              <a:rPr lang="pl-PL" sz="1800" b="1" dirty="0">
                <a:solidFill>
                  <a:prstClr val="black"/>
                </a:solidFill>
                <a:latin typeface="Calibri" panose="020F0502020204030204" pitchFamily="34" charset="0"/>
              </a:rPr>
              <a:t>wartość nie przekracza wyrażonej w </a:t>
            </a:r>
            <a:r>
              <a:rPr lang="pl-PL" sz="1800" dirty="0">
                <a:solidFill>
                  <a:prstClr val="black"/>
                </a:solidFill>
                <a:latin typeface="Calibri" panose="020F0502020204030204" pitchFamily="34" charset="0"/>
              </a:rPr>
              <a:t>złotych równowartości kwoty 30 000 euro (art. 4 pkt 8 ustawy </a:t>
            </a:r>
            <a:r>
              <a:rPr lang="pl-PL" sz="1800" dirty="0" err="1">
                <a:solidFill>
                  <a:prstClr val="black"/>
                </a:solidFill>
                <a:latin typeface="Calibri" panose="020F0502020204030204" pitchFamily="34" charset="0"/>
              </a:rPr>
              <a:t>Pzp</a:t>
            </a:r>
            <a:r>
              <a:rPr lang="pl-PL" sz="1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) i jest jednocześnie wyższa od 50 000 zł</a:t>
            </a:r>
            <a:endParaRPr lang="pl-PL" sz="18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lvl="0" algn="just"/>
            <a:endParaRPr lang="pl-PL" sz="18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lvl="0" algn="just">
              <a:buNone/>
            </a:pPr>
            <a:r>
              <a:rPr lang="pl-PL" sz="1800" dirty="0">
                <a:solidFill>
                  <a:prstClr val="black"/>
                </a:solidFill>
                <a:latin typeface="Calibri" panose="020F0502020204030204" pitchFamily="34" charset="0"/>
              </a:rPr>
              <a:t>2. </a:t>
            </a:r>
            <a:r>
              <a:rPr lang="pl-PL" sz="1800" b="1" dirty="0">
                <a:solidFill>
                  <a:prstClr val="black"/>
                </a:solidFill>
                <a:latin typeface="Calibri" panose="020F0502020204030204" pitchFamily="34" charset="0"/>
              </a:rPr>
              <a:t>Procedura krajowa - zamówienia i konkursy, których wartość nie przekracza wyrażonej w </a:t>
            </a:r>
            <a:r>
              <a:rPr lang="pl-PL" sz="1800" dirty="0">
                <a:solidFill>
                  <a:prstClr val="black"/>
                </a:solidFill>
                <a:latin typeface="Calibri" panose="020F0502020204030204" pitchFamily="34" charset="0"/>
              </a:rPr>
              <a:t>złotych równowartości kwoty 135 000/209 000 euro w odniesieniu do dostaw i usług oraz 5 225 000 euro w odniesieniu do robót budowlanych</a:t>
            </a:r>
          </a:p>
          <a:p>
            <a:pPr lvl="0" algn="just"/>
            <a:endParaRPr lang="pl-PL" sz="18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lvl="0" algn="just">
              <a:buNone/>
            </a:pPr>
            <a:r>
              <a:rPr lang="pl-PL" sz="1800" dirty="0">
                <a:solidFill>
                  <a:prstClr val="black"/>
                </a:solidFill>
                <a:latin typeface="Calibri" panose="020F0502020204030204" pitchFamily="34" charset="0"/>
              </a:rPr>
              <a:t>3. </a:t>
            </a:r>
            <a:r>
              <a:rPr lang="pl-PL" sz="1800" b="1" dirty="0">
                <a:solidFill>
                  <a:prstClr val="black"/>
                </a:solidFill>
                <a:latin typeface="Calibri" panose="020F0502020204030204" pitchFamily="34" charset="0"/>
              </a:rPr>
              <a:t>Procedura unijna - zamówienia i konkursy, których wartość jest równa lub wyższa niż wyrażona </a:t>
            </a:r>
            <a:r>
              <a:rPr lang="pl-PL" sz="1800" dirty="0">
                <a:solidFill>
                  <a:prstClr val="black"/>
                </a:solidFill>
                <a:latin typeface="Calibri" panose="020F0502020204030204" pitchFamily="34" charset="0"/>
              </a:rPr>
              <a:t>w złotych równowartość kwoty 135 000/209 000 euro w odniesieniu do dostaw i usług oraz 5 225 000 euro w odniesieniu do robót budowlanych</a:t>
            </a:r>
          </a:p>
          <a:p>
            <a:pPr lvl="0"/>
            <a:endParaRPr lang="pl-PL" sz="1800" dirty="0">
              <a:solidFill>
                <a:prstClr val="black"/>
              </a:solidFill>
            </a:endParaRPr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>
                <a:solidFill>
                  <a:prstClr val="black">
                    <a:tint val="75000"/>
                  </a:prstClr>
                </a:solidFill>
              </a:rPr>
              <a:t>Spotkanie współfinansowane przez Unię Europejską ze środków Europejskiego Funduszu Społecznego</a:t>
            </a:r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637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2"/>
          <p:cNvSpPr txBox="1">
            <a:spLocks/>
          </p:cNvSpPr>
          <p:nvPr/>
        </p:nvSpPr>
        <p:spPr>
          <a:xfrm>
            <a:off x="4787769" y="4398075"/>
            <a:ext cx="3616585" cy="4637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l-PL" sz="1500" dirty="0" smtClean="0">
              <a:solidFill>
                <a:prstClr val="black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pl-PL" sz="2000" dirty="0">
              <a:solidFill>
                <a:prstClr val="black"/>
              </a:solidFill>
            </a:endParaRP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-6856"/>
            <a:ext cx="6660232" cy="1004365"/>
          </a:xfrm>
          <a:prstGeom prst="rect">
            <a:avLst/>
          </a:prstGeom>
        </p:spPr>
      </p:pic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23528" y="694165"/>
            <a:ext cx="8229600" cy="1143000"/>
          </a:xfrm>
        </p:spPr>
        <p:txBody>
          <a:bodyPr>
            <a:normAutofit/>
          </a:bodyPr>
          <a:lstStyle/>
          <a:p>
            <a:r>
              <a:rPr lang="pl-PL" sz="2000" dirty="0" smtClean="0"/>
              <a:t>Właściwy sposób upublicznienia zapytania ofertowego</a:t>
            </a:r>
            <a:endParaRPr lang="pl-PL" sz="2000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323528" y="1698531"/>
            <a:ext cx="8229600" cy="4840382"/>
          </a:xfrm>
        </p:spPr>
        <p:txBody>
          <a:bodyPr/>
          <a:lstStyle/>
          <a:p>
            <a:pPr marL="457200" lvl="0" indent="-457200" algn="just">
              <a:buAutoNum type="arabicPeriod"/>
            </a:pPr>
            <a:r>
              <a:rPr lang="pl-PL" sz="2000" dirty="0" smtClean="0">
                <a:solidFill>
                  <a:prstClr val="black"/>
                </a:solidFill>
                <a:latin typeface="Calibri" panose="020F0502020204030204" pitchFamily="34" charset="0"/>
              </a:rPr>
              <a:t>Upublicznienie </a:t>
            </a:r>
            <a:r>
              <a:rPr lang="pl-PL" sz="2000" dirty="0" smtClean="0">
                <a:solidFill>
                  <a:prstClr val="black"/>
                </a:solidFill>
                <a:latin typeface="Calibri" panose="020F0502020204030204" pitchFamily="34" charset="0"/>
              </a:rPr>
              <a:t>zapytania ofertowego polega na jego umieszczeniu w bazie konkurencyjności, w przypadku zawieszenia działalności bazy potwierdzonego odpowiednim komunikatem ministra właściwego do spraw rozwoju regionalnego -  na umieszczeniu tego zapytania na stronie internetowej wskazanej przez instytucję będącą stroną umowy o dofinansowanie w umowie o dofinansowanie</a:t>
            </a:r>
            <a:r>
              <a:rPr lang="pl-PL" sz="2000" dirty="0" smtClean="0">
                <a:solidFill>
                  <a:prstClr val="black"/>
                </a:solidFill>
                <a:latin typeface="Calibri" panose="020F0502020204030204" pitchFamily="34" charset="0"/>
              </a:rPr>
              <a:t>.</a:t>
            </a:r>
          </a:p>
          <a:p>
            <a:pPr marL="0" lvl="0" indent="0" algn="just">
              <a:buNone/>
            </a:pPr>
            <a:r>
              <a:rPr lang="pl-PL" sz="2000" dirty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pl-PL" sz="2000" dirty="0" smtClean="0">
                <a:solidFill>
                  <a:prstClr val="black"/>
                </a:solidFill>
                <a:latin typeface="Calibri" panose="020F0502020204030204" pitchFamily="34" charset="0"/>
              </a:rPr>
              <a:t>       </a:t>
            </a:r>
            <a:r>
              <a:rPr lang="pl-PL" sz="2000" dirty="0" smtClean="0">
                <a:solidFill>
                  <a:prstClr val="black"/>
                </a:solidFill>
                <a:latin typeface="Calibri" panose="020F0502020204030204" pitchFamily="34" charset="0"/>
                <a:hlinkClick r:id="rId5"/>
              </a:rPr>
              <a:t>https</a:t>
            </a:r>
            <a:r>
              <a:rPr lang="pl-PL" sz="2000" dirty="0">
                <a:solidFill>
                  <a:prstClr val="black"/>
                </a:solidFill>
                <a:latin typeface="Calibri" panose="020F0502020204030204" pitchFamily="34" charset="0"/>
                <a:hlinkClick r:id="rId5"/>
              </a:rPr>
              <a:t>://bazakonkurencyjnosci.funduszeeuropejskie.gov.pl</a:t>
            </a:r>
            <a:r>
              <a:rPr lang="pl-PL" sz="2000" dirty="0" smtClean="0">
                <a:solidFill>
                  <a:prstClr val="black"/>
                </a:solidFill>
                <a:latin typeface="Calibri" panose="020F0502020204030204" pitchFamily="34" charset="0"/>
                <a:hlinkClick r:id="rId5"/>
              </a:rPr>
              <a:t>/</a:t>
            </a:r>
            <a:r>
              <a:rPr lang="pl-PL" sz="2000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endParaRPr lang="pl-PL" sz="2000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lvl="0" algn="just">
              <a:buNone/>
            </a:pPr>
            <a:r>
              <a:rPr lang="pl-PL" sz="2000" dirty="0" smtClean="0">
                <a:solidFill>
                  <a:prstClr val="black"/>
                </a:solidFill>
                <a:latin typeface="Calibri" panose="020F0502020204030204" pitchFamily="34" charset="0"/>
              </a:rPr>
              <a:t>2. 	W przypadku, gdy ze względu na specyfikę projektu wnioskodawca rozpoczyna realizację projektu na własne ryzyko przed podpisaniem umowy o dofinansowanie, w celu upublicznienia zapytania ofertowego powinien upublicznić zapytanie ofertowe na stronie internetowej wskazanej przez instytucję ogłaszającą nabór wniosków o dofinansowanie (od 23.08.2017r. nie może to być strona własna beneficjenta, od 1 stycznia 2018r. będzie to strona właściwa dla danego programu operacyjnego).</a:t>
            </a:r>
            <a:endParaRPr lang="pl-PL" sz="20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lvl="0"/>
            <a:endParaRPr lang="pl-PL" sz="1800" dirty="0">
              <a:solidFill>
                <a:prstClr val="black"/>
              </a:solidFill>
            </a:endParaRPr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>
                <a:solidFill>
                  <a:prstClr val="black">
                    <a:tint val="75000"/>
                  </a:prstClr>
                </a:solidFill>
              </a:rPr>
              <a:t>Spotkanie współfinansowane przez Unię Europejską ze środków Europejskiego Funduszu Społecznego</a:t>
            </a:r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70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2"/>
          <p:cNvSpPr txBox="1">
            <a:spLocks/>
          </p:cNvSpPr>
          <p:nvPr/>
        </p:nvSpPr>
        <p:spPr>
          <a:xfrm>
            <a:off x="4787769" y="4398075"/>
            <a:ext cx="3616585" cy="4637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l-PL" sz="1500" dirty="0" smtClean="0">
              <a:solidFill>
                <a:prstClr val="black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pl-PL" sz="2000" dirty="0">
              <a:solidFill>
                <a:prstClr val="black"/>
              </a:solidFill>
            </a:endParaRP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-6856"/>
            <a:ext cx="6660232" cy="1004365"/>
          </a:xfrm>
          <a:prstGeom prst="rect">
            <a:avLst/>
          </a:prstGeom>
        </p:spPr>
      </p:pic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23528" y="694165"/>
            <a:ext cx="8229600" cy="1143000"/>
          </a:xfrm>
        </p:spPr>
        <p:txBody>
          <a:bodyPr/>
          <a:lstStyle/>
          <a:p>
            <a:r>
              <a:rPr lang="pl-PL" sz="2400" b="1" dirty="0">
                <a:solidFill>
                  <a:srgbClr val="D15A3E"/>
                </a:solidFill>
                <a:latin typeface="Calibri" panose="020F0502020204030204" pitchFamily="34" charset="0"/>
              </a:rPr>
              <a:t>Taryfikator</a:t>
            </a:r>
            <a:endParaRPr lang="pl-PL" dirty="0">
              <a:latin typeface="Calibri" panose="020F0502020204030204" pitchFamily="34" charset="0"/>
            </a:endParaRP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323528" y="1698531"/>
            <a:ext cx="8229600" cy="4840382"/>
          </a:xfrm>
        </p:spPr>
        <p:txBody>
          <a:bodyPr/>
          <a:lstStyle/>
          <a:p>
            <a:pPr marL="228600" lvl="0" indent="-228600" algn="just">
              <a:lnSpc>
                <a:spcPct val="90000"/>
              </a:lnSpc>
              <a:spcBef>
                <a:spcPts val="1800"/>
              </a:spcBef>
              <a:buClr>
                <a:srgbClr val="D15A3E"/>
              </a:buClr>
              <a:buSzPct val="100000"/>
              <a:buFont typeface="Arial" pitchFamily="34" charset="0"/>
              <a:buChar char="▪"/>
            </a:pPr>
            <a:endParaRPr lang="pl-PL" sz="20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28600" lvl="0" indent="-228600" algn="just">
              <a:lnSpc>
                <a:spcPct val="90000"/>
              </a:lnSpc>
              <a:spcBef>
                <a:spcPts val="1800"/>
              </a:spcBef>
              <a:buClr>
                <a:srgbClr val="D15A3E"/>
              </a:buClr>
              <a:buSzPct val="100000"/>
              <a:buFont typeface="Arial" pitchFamily="34" charset="0"/>
              <a:buChar char="▪"/>
            </a:pPr>
            <a:r>
              <a:rPr lang="pl-PL" sz="2000" dirty="0">
                <a:solidFill>
                  <a:srgbClr val="000000"/>
                </a:solidFill>
                <a:latin typeface="Calibri" panose="020F0502020204030204" pitchFamily="34" charset="0"/>
              </a:rPr>
              <a:t>W przypadku naruszenia przez beneficjenta warunków i procedur postępowania o udzielenie zamówienia, właściwa instytucja będąca stroną umowy o dofinansowanie uznaje całość lub część wydatków związanych z tym zamówieniem za niekwalifikowalne, zgodnie z rozporządzeniem ministra właściwego do spraw rozwoju regionalnego, wydanym na podstawie art. 24 ust. 13 ustawy wdrożeniowej.</a:t>
            </a:r>
            <a:endParaRPr lang="pl-PL" dirty="0">
              <a:latin typeface="Calibri" panose="020F0502020204030204" pitchFamily="34" charset="0"/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>
                <a:solidFill>
                  <a:prstClr val="black">
                    <a:tint val="75000"/>
                  </a:prstClr>
                </a:solidFill>
              </a:rPr>
              <a:t>Spotkanie współfinansowane przez Unię Europejską ze środków Europejskiego Funduszu Społecznego</a:t>
            </a:r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369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2"/>
          <p:cNvSpPr txBox="1">
            <a:spLocks/>
          </p:cNvSpPr>
          <p:nvPr/>
        </p:nvSpPr>
        <p:spPr>
          <a:xfrm>
            <a:off x="4787769" y="4398075"/>
            <a:ext cx="3616585" cy="4637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l-PL" sz="1500" dirty="0" smtClean="0">
              <a:solidFill>
                <a:prstClr val="black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pl-PL" sz="2000" dirty="0">
              <a:solidFill>
                <a:prstClr val="black"/>
              </a:solidFill>
            </a:endParaRP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-6856"/>
            <a:ext cx="6660232" cy="1004365"/>
          </a:xfrm>
          <a:prstGeom prst="rect">
            <a:avLst/>
          </a:prstGeom>
        </p:spPr>
      </p:pic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23528" y="694165"/>
            <a:ext cx="8229600" cy="1143000"/>
          </a:xfrm>
        </p:spPr>
        <p:txBody>
          <a:bodyPr/>
          <a:lstStyle/>
          <a:p>
            <a:r>
              <a:rPr lang="pl-PL" sz="2400" b="1" dirty="0">
                <a:solidFill>
                  <a:srgbClr val="D15A3E"/>
                </a:solidFill>
                <a:latin typeface="Arial"/>
              </a:rPr>
              <a:t>Taryfikator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323528" y="1698531"/>
            <a:ext cx="8229600" cy="4840382"/>
          </a:xfrm>
        </p:spPr>
        <p:txBody>
          <a:bodyPr/>
          <a:lstStyle/>
          <a:p>
            <a:pPr marL="228600" lvl="0" indent="-228600" algn="just">
              <a:lnSpc>
                <a:spcPct val="90000"/>
              </a:lnSpc>
              <a:spcBef>
                <a:spcPts val="1800"/>
              </a:spcBef>
              <a:buClr>
                <a:srgbClr val="D15A3E"/>
              </a:buClr>
              <a:buSzPct val="100000"/>
              <a:buFont typeface="Arial" pitchFamily="34" charset="0"/>
              <a:buChar char="▪"/>
            </a:pPr>
            <a:endParaRPr lang="pl-PL" sz="20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lvl="0" indent="0" algn="ctr">
              <a:lnSpc>
                <a:spcPct val="90000"/>
              </a:lnSpc>
              <a:spcBef>
                <a:spcPts val="1800"/>
              </a:spcBef>
              <a:buClr>
                <a:srgbClr val="D15A3E"/>
              </a:buClr>
              <a:buSzPct val="100000"/>
              <a:buNone/>
            </a:pPr>
            <a:r>
              <a:rPr lang="pl-PL" sz="2000" b="1" dirty="0">
                <a:solidFill>
                  <a:srgbClr val="2D2E2D"/>
                </a:solidFill>
                <a:latin typeface="Arial"/>
              </a:rPr>
              <a:t>ROZPORZĄDZENIE MINISTRA </a:t>
            </a:r>
            <a:r>
              <a:rPr lang="pl-PL" sz="2000" b="1" dirty="0" smtClean="0">
                <a:solidFill>
                  <a:srgbClr val="2D2E2D"/>
                </a:solidFill>
                <a:latin typeface="Arial"/>
              </a:rPr>
              <a:t>ROZWOJU</a:t>
            </a:r>
            <a:endParaRPr lang="pl-PL" sz="2000" dirty="0">
              <a:solidFill>
                <a:srgbClr val="2D2E2D"/>
              </a:solidFill>
              <a:latin typeface="Arial"/>
            </a:endParaRPr>
          </a:p>
          <a:p>
            <a:pPr marL="0" lvl="0" indent="0" algn="ctr">
              <a:lnSpc>
                <a:spcPct val="90000"/>
              </a:lnSpc>
              <a:spcBef>
                <a:spcPts val="1800"/>
              </a:spcBef>
              <a:buClr>
                <a:srgbClr val="D15A3E"/>
              </a:buClr>
              <a:buSzPct val="100000"/>
              <a:buNone/>
            </a:pPr>
            <a:r>
              <a:rPr lang="pl-PL" sz="2000" dirty="0">
                <a:solidFill>
                  <a:srgbClr val="2D2E2D"/>
                </a:solidFill>
                <a:latin typeface="Arial"/>
              </a:rPr>
              <a:t>z dnia 29 stycznia 2016 r.</a:t>
            </a:r>
          </a:p>
          <a:p>
            <a:pPr marL="0" lvl="0" indent="0" algn="ctr">
              <a:lnSpc>
                <a:spcPct val="90000"/>
              </a:lnSpc>
              <a:spcBef>
                <a:spcPts val="1800"/>
              </a:spcBef>
              <a:buClr>
                <a:srgbClr val="D15A3E"/>
              </a:buClr>
              <a:buSzPct val="100000"/>
              <a:buNone/>
            </a:pPr>
            <a:r>
              <a:rPr lang="pl-PL" sz="2000" b="1" dirty="0">
                <a:solidFill>
                  <a:srgbClr val="2D2E2D"/>
                </a:solidFill>
                <a:latin typeface="Arial"/>
              </a:rPr>
              <a:t>w sprawie warunków obniżania wartości korekt finansowych oraz wydatków poniesionych nieprawidłowo</a:t>
            </a:r>
          </a:p>
          <a:p>
            <a:pPr marL="0" lvl="0" indent="0" algn="ctr">
              <a:lnSpc>
                <a:spcPct val="90000"/>
              </a:lnSpc>
              <a:spcBef>
                <a:spcPts val="1800"/>
              </a:spcBef>
              <a:buClr>
                <a:srgbClr val="D15A3E"/>
              </a:buClr>
              <a:buSzPct val="100000"/>
              <a:buNone/>
            </a:pPr>
            <a:r>
              <a:rPr lang="pl-PL" sz="2000" b="1" dirty="0">
                <a:solidFill>
                  <a:srgbClr val="2D2E2D"/>
                </a:solidFill>
                <a:latin typeface="Arial"/>
              </a:rPr>
              <a:t>związanych z udzielaniem zamówień</a:t>
            </a:r>
          </a:p>
          <a:p>
            <a:pPr marL="0" lvl="0" indent="0" algn="ctr">
              <a:lnSpc>
                <a:spcPct val="90000"/>
              </a:lnSpc>
              <a:spcBef>
                <a:spcPts val="1800"/>
              </a:spcBef>
              <a:buClr>
                <a:srgbClr val="D15A3E"/>
              </a:buClr>
              <a:buSzPct val="100000"/>
              <a:buNone/>
            </a:pPr>
            <a:endParaRPr lang="pl-PL" sz="2000" b="1" dirty="0">
              <a:solidFill>
                <a:srgbClr val="2D2E2D"/>
              </a:solidFill>
              <a:latin typeface="Arial"/>
            </a:endParaRPr>
          </a:p>
          <a:p>
            <a:pPr marL="0" lvl="0" indent="0">
              <a:lnSpc>
                <a:spcPct val="90000"/>
              </a:lnSpc>
              <a:spcBef>
                <a:spcPts val="1800"/>
              </a:spcBef>
              <a:buClr>
                <a:srgbClr val="D15A3E"/>
              </a:buClr>
              <a:buSzPct val="100000"/>
              <a:buNone/>
            </a:pPr>
            <a:r>
              <a:rPr lang="pl-PL" sz="2000" b="1" dirty="0">
                <a:solidFill>
                  <a:srgbClr val="2D2E2D"/>
                </a:solidFill>
                <a:latin typeface="Arial"/>
              </a:rPr>
              <a:t>§ 1. </a:t>
            </a:r>
            <a:r>
              <a:rPr lang="pl-PL" sz="2000" dirty="0">
                <a:solidFill>
                  <a:srgbClr val="2D2E2D"/>
                </a:solidFill>
                <a:latin typeface="Arial"/>
              </a:rPr>
              <a:t>Rozporządzenie określa: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>
                <a:solidFill>
                  <a:prstClr val="black">
                    <a:tint val="75000"/>
                  </a:prstClr>
                </a:solidFill>
              </a:rPr>
              <a:t>Spotkanie współfinansowane przez Unię Europejską ze środków Europejskiego Funduszu Społecznego</a:t>
            </a:r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01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2"/>
          <p:cNvSpPr txBox="1">
            <a:spLocks/>
          </p:cNvSpPr>
          <p:nvPr/>
        </p:nvSpPr>
        <p:spPr>
          <a:xfrm>
            <a:off x="4787769" y="4398075"/>
            <a:ext cx="3616585" cy="4637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l-PL" sz="1500" dirty="0" smtClean="0">
              <a:solidFill>
                <a:prstClr val="black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pl-PL" sz="2000" dirty="0">
              <a:solidFill>
                <a:prstClr val="black"/>
              </a:solidFill>
            </a:endParaRP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-6856"/>
            <a:ext cx="6660232" cy="1004365"/>
          </a:xfrm>
          <a:prstGeom prst="rect">
            <a:avLst/>
          </a:prstGeom>
        </p:spPr>
      </p:pic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23528" y="694165"/>
            <a:ext cx="8229600" cy="1143000"/>
          </a:xfrm>
        </p:spPr>
        <p:txBody>
          <a:bodyPr/>
          <a:lstStyle/>
          <a:p>
            <a:r>
              <a:rPr lang="pl-PL" sz="2400" b="1" dirty="0">
                <a:solidFill>
                  <a:srgbClr val="D15A3E"/>
                </a:solidFill>
                <a:latin typeface="Arial"/>
              </a:rPr>
              <a:t>Taryfikator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323528" y="1698531"/>
            <a:ext cx="8229600" cy="4840382"/>
          </a:xfrm>
        </p:spPr>
        <p:txBody>
          <a:bodyPr/>
          <a:lstStyle/>
          <a:p>
            <a:pPr marL="228600" lvl="0" indent="-228600" algn="just">
              <a:lnSpc>
                <a:spcPct val="90000"/>
              </a:lnSpc>
              <a:spcBef>
                <a:spcPts val="1800"/>
              </a:spcBef>
              <a:buClr>
                <a:srgbClr val="D15A3E"/>
              </a:buClr>
              <a:buSzPct val="100000"/>
              <a:buFont typeface="Arial" pitchFamily="34" charset="0"/>
              <a:buChar char="▪"/>
            </a:pPr>
            <a:endParaRPr lang="pl-PL" sz="20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28600" lvl="0" indent="-228600">
              <a:lnSpc>
                <a:spcPct val="90000"/>
              </a:lnSpc>
              <a:spcBef>
                <a:spcPts val="1800"/>
              </a:spcBef>
              <a:buClr>
                <a:srgbClr val="D15A3E"/>
              </a:buClr>
              <a:buSzPct val="100000"/>
              <a:buFont typeface="Arial" pitchFamily="34" charset="0"/>
              <a:buChar char="▪"/>
            </a:pPr>
            <a:r>
              <a:rPr lang="pl-PL" sz="2000" dirty="0">
                <a:solidFill>
                  <a:srgbClr val="2D2E2D"/>
                </a:solidFill>
                <a:latin typeface="Arial"/>
              </a:rPr>
              <a:t>1) warunki obniżania wartości:</a:t>
            </a:r>
          </a:p>
          <a:p>
            <a:pPr marL="228600" lvl="0" indent="-228600">
              <a:lnSpc>
                <a:spcPct val="90000"/>
              </a:lnSpc>
              <a:spcBef>
                <a:spcPts val="1800"/>
              </a:spcBef>
              <a:buClr>
                <a:srgbClr val="D15A3E"/>
              </a:buClr>
              <a:buSzPct val="100000"/>
              <a:buFont typeface="Arial" pitchFamily="34" charset="0"/>
              <a:buChar char="▪"/>
            </a:pPr>
            <a:r>
              <a:rPr lang="pl-PL" sz="2000" dirty="0">
                <a:solidFill>
                  <a:srgbClr val="2D2E2D"/>
                </a:solidFill>
                <a:latin typeface="Arial"/>
              </a:rPr>
              <a:t>a) korekt finansowych, o których mowa w art. 24 ust. 5 ustawy z dnia 11 lipca 2014 r. o zasadach realizacji programów w zakresie polityki spójności finansowanych w perspektywie finansowej 2014–2020,</a:t>
            </a:r>
          </a:p>
          <a:p>
            <a:pPr marL="228600" lvl="0" indent="-228600">
              <a:lnSpc>
                <a:spcPct val="90000"/>
              </a:lnSpc>
              <a:spcBef>
                <a:spcPts val="1800"/>
              </a:spcBef>
              <a:buClr>
                <a:srgbClr val="D15A3E"/>
              </a:buClr>
              <a:buSzPct val="100000"/>
              <a:buFont typeface="Arial" pitchFamily="34" charset="0"/>
              <a:buChar char="▪"/>
            </a:pPr>
            <a:r>
              <a:rPr lang="pl-PL" sz="2000" dirty="0">
                <a:solidFill>
                  <a:srgbClr val="2D2E2D"/>
                </a:solidFill>
                <a:latin typeface="Arial"/>
              </a:rPr>
              <a:t>b) wydatków poniesionych nieprawidłowo, stanowiących pomniejszenie, o którym mowa w art. 24 ust. 9 pkt 1 ustawy z dnia 11 lipca 2014 r. o zasadach realizacji programów w zakresie polityki spójności finansowanych w perspektywie finansowej 2014–2020, zwanych dalej „pomniejszeniem”,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>
                <a:solidFill>
                  <a:prstClr val="black">
                    <a:tint val="75000"/>
                  </a:prstClr>
                </a:solidFill>
              </a:rPr>
              <a:t>Spotkanie współfinansowane przez Unię Europejską ze środków Europejskiego Funduszu Społecznego</a:t>
            </a:r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9028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2"/>
          <p:cNvSpPr txBox="1">
            <a:spLocks/>
          </p:cNvSpPr>
          <p:nvPr/>
        </p:nvSpPr>
        <p:spPr>
          <a:xfrm>
            <a:off x="4787769" y="4398075"/>
            <a:ext cx="3616585" cy="4637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l-PL" sz="1500" dirty="0" smtClean="0">
              <a:solidFill>
                <a:prstClr val="black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pl-PL" sz="2000" dirty="0">
              <a:solidFill>
                <a:prstClr val="black"/>
              </a:solidFill>
            </a:endParaRP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-6856"/>
            <a:ext cx="6660232" cy="1004365"/>
          </a:xfrm>
          <a:prstGeom prst="rect">
            <a:avLst/>
          </a:prstGeom>
        </p:spPr>
      </p:pic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23528" y="694165"/>
            <a:ext cx="8229600" cy="1143000"/>
          </a:xfrm>
        </p:spPr>
        <p:txBody>
          <a:bodyPr/>
          <a:lstStyle/>
          <a:p>
            <a:r>
              <a:rPr lang="pl-PL" sz="2400" b="1" dirty="0">
                <a:solidFill>
                  <a:srgbClr val="D15A3E"/>
                </a:solidFill>
                <a:latin typeface="Arial"/>
              </a:rPr>
              <a:t>Taryfikator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323528" y="1698531"/>
            <a:ext cx="8229600" cy="4840382"/>
          </a:xfrm>
        </p:spPr>
        <p:txBody>
          <a:bodyPr/>
          <a:lstStyle/>
          <a:p>
            <a:pPr marL="228600" lvl="0" indent="-228600" algn="just">
              <a:lnSpc>
                <a:spcPct val="90000"/>
              </a:lnSpc>
              <a:spcBef>
                <a:spcPts val="1800"/>
              </a:spcBef>
              <a:buClr>
                <a:srgbClr val="D15A3E"/>
              </a:buClr>
              <a:buSzPct val="100000"/>
              <a:buFont typeface="Arial" pitchFamily="34" charset="0"/>
              <a:buChar char="▪"/>
            </a:pPr>
            <a:endParaRPr lang="pl-PL" sz="20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28600" lvl="0" indent="-228600">
              <a:lnSpc>
                <a:spcPct val="90000"/>
              </a:lnSpc>
              <a:spcBef>
                <a:spcPts val="1800"/>
              </a:spcBef>
              <a:buClr>
                <a:srgbClr val="D15A3E"/>
              </a:buClr>
              <a:buSzPct val="100000"/>
              <a:buFont typeface="Arial" pitchFamily="34" charset="0"/>
              <a:buChar char="▪"/>
            </a:pPr>
            <a:r>
              <a:rPr lang="pl-PL" sz="2000" dirty="0">
                <a:solidFill>
                  <a:srgbClr val="2D2E2D"/>
                </a:solidFill>
                <a:latin typeface="Arial"/>
              </a:rPr>
              <a:t>2) stawki procentowe stosowane przy obniżaniu wartości korekt finansowych i pomniejszeń, zwane dalej „stawkami procentowymi”</a:t>
            </a:r>
          </a:p>
          <a:p>
            <a:pPr marL="228600" lvl="0" indent="-228600">
              <a:lnSpc>
                <a:spcPct val="90000"/>
              </a:lnSpc>
              <a:spcBef>
                <a:spcPts val="1800"/>
              </a:spcBef>
              <a:buClr>
                <a:srgbClr val="D15A3E"/>
              </a:buClr>
              <a:buSzPct val="100000"/>
              <a:buFont typeface="Arial" pitchFamily="34" charset="0"/>
              <a:buChar char="▪"/>
            </a:pPr>
            <a:r>
              <a:rPr lang="pl-PL" sz="2000" dirty="0">
                <a:solidFill>
                  <a:srgbClr val="2D2E2D"/>
                </a:solidFill>
                <a:latin typeface="Arial"/>
              </a:rPr>
              <a:t>związane z udzielaniem zamówień realizowanych ze środków publicznych w ramach projektów objętych współfinansowaniem</a:t>
            </a:r>
          </a:p>
          <a:p>
            <a:pPr marL="228600" lvl="0" indent="-228600">
              <a:lnSpc>
                <a:spcPct val="90000"/>
              </a:lnSpc>
              <a:spcBef>
                <a:spcPts val="1800"/>
              </a:spcBef>
              <a:buClr>
                <a:srgbClr val="D15A3E"/>
              </a:buClr>
              <a:buSzPct val="100000"/>
              <a:buFont typeface="Arial" pitchFamily="34" charset="0"/>
              <a:buChar char="▪"/>
            </a:pPr>
            <a:r>
              <a:rPr lang="pl-PL" sz="2000" dirty="0">
                <a:solidFill>
                  <a:srgbClr val="2D2E2D"/>
                </a:solidFill>
                <a:latin typeface="Arial"/>
              </a:rPr>
              <a:t>w zakresie polityki spójności w perspektywie finansowej 2014–2020 zgodnie z warunkami wynikającymi z ustawy z dnia 29 stycznia 2004 r. – Prawo zamówień publicznych (Dz. U. z </a:t>
            </a:r>
            <a:r>
              <a:rPr lang="pl-PL" sz="2000" dirty="0" smtClean="0">
                <a:solidFill>
                  <a:srgbClr val="2D2E2D"/>
                </a:solidFill>
                <a:latin typeface="Arial"/>
              </a:rPr>
              <a:t>2017 </a:t>
            </a:r>
            <a:r>
              <a:rPr lang="pl-PL" sz="2000" dirty="0">
                <a:solidFill>
                  <a:srgbClr val="2D2E2D"/>
                </a:solidFill>
                <a:latin typeface="Arial"/>
              </a:rPr>
              <a:t>r. poz. </a:t>
            </a:r>
            <a:r>
              <a:rPr lang="pl-PL" sz="2000" dirty="0" smtClean="0">
                <a:solidFill>
                  <a:srgbClr val="2D2E2D"/>
                </a:solidFill>
                <a:latin typeface="Arial"/>
              </a:rPr>
              <a:t>1579) </a:t>
            </a:r>
            <a:endParaRPr lang="pl-PL" sz="2000" dirty="0">
              <a:solidFill>
                <a:srgbClr val="2D2E2D"/>
              </a:solidFill>
              <a:latin typeface="Arial"/>
            </a:endParaRPr>
          </a:p>
          <a:p>
            <a:pPr marL="228600" lvl="0" indent="-228600">
              <a:lnSpc>
                <a:spcPct val="90000"/>
              </a:lnSpc>
              <a:spcBef>
                <a:spcPts val="1800"/>
              </a:spcBef>
              <a:buClr>
                <a:srgbClr val="D15A3E"/>
              </a:buClr>
              <a:buSzPct val="100000"/>
              <a:buFont typeface="Arial" pitchFamily="34" charset="0"/>
              <a:buChar char="▪"/>
            </a:pPr>
            <a:r>
              <a:rPr lang="pl-PL" sz="2000" dirty="0">
                <a:solidFill>
                  <a:srgbClr val="2D2E2D"/>
                </a:solidFill>
                <a:latin typeface="Arial"/>
              </a:rPr>
              <a:t>albo z umowy o dofinansowanie projektu, albo z decyzji o dofinansowaniu projektu, zwanych dalej „zamówieniami”.</a:t>
            </a:r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>
                <a:solidFill>
                  <a:prstClr val="black">
                    <a:tint val="75000"/>
                  </a:prstClr>
                </a:solidFill>
              </a:rPr>
              <a:t>Spotkanie współfinansowane przez Unię Europejską ze środków Europejskiego Funduszu Społecznego</a:t>
            </a:r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09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47664" y="1412776"/>
            <a:ext cx="5915000" cy="3024336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pl-PL" sz="2000" b="1" dirty="0" smtClean="0">
              <a:cs typeface="Aparajita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pl-PL" sz="1800" b="1" dirty="0" smtClean="0">
                <a:cs typeface="Aparajita" panose="020B0604020202020204" pitchFamily="34" charset="0"/>
              </a:rPr>
              <a:t>INSTYTUCJA POŚREDNICZĄCA AGLOMERACJI WAŁBRZYSKIEJ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800" b="1" dirty="0" smtClean="0">
                <a:cs typeface="Aparajita" panose="020B0604020202020204" pitchFamily="34" charset="0"/>
              </a:rPr>
              <a:t>ul. Słowackiego 23A, 58-300 Wałbrzych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800" b="1" dirty="0" smtClean="0">
                <a:cs typeface="Aparajita" panose="020B0604020202020204" pitchFamily="34" charset="0"/>
              </a:rPr>
              <a:t>tel. (74) 84 74 150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pl-PL" sz="1800" b="1" dirty="0" smtClean="0">
                <a:cs typeface="Aparajita" panose="020B0604020202020204" pitchFamily="34" charset="0"/>
                <a:hlinkClick r:id="rId4"/>
              </a:rPr>
              <a:t>ipaw@ipaw.walbrzych.eu</a:t>
            </a:r>
            <a:endParaRPr lang="pl-PL" sz="1800" b="1" dirty="0" smtClean="0">
              <a:cs typeface="Aparajita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pl-PL" sz="1800" b="1" dirty="0" smtClean="0">
                <a:cs typeface="Aparajita" panose="020B0604020202020204" pitchFamily="34" charset="0"/>
                <a:hlinkClick r:id="rId5"/>
              </a:rPr>
              <a:t>www.ipaw.walbrzych.eu</a:t>
            </a:r>
            <a:r>
              <a:rPr lang="pl-PL" sz="1800" b="1" dirty="0" smtClean="0">
                <a:cs typeface="Aparajita" panose="020B0604020202020204" pitchFamily="34" charset="0"/>
              </a:rPr>
              <a:t> </a:t>
            </a:r>
          </a:p>
          <a:p>
            <a:pPr marL="0" indent="0">
              <a:lnSpc>
                <a:spcPct val="150000"/>
              </a:lnSpc>
              <a:buNone/>
            </a:pPr>
            <a:endParaRPr lang="pl-PL" sz="2000" b="1" dirty="0" smtClean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1115616" y="6356350"/>
            <a:ext cx="6984776" cy="365125"/>
          </a:xfrm>
        </p:spPr>
        <p:txBody>
          <a:bodyPr/>
          <a:lstStyle/>
          <a:p>
            <a:r>
              <a:rPr lang="pl-PL" dirty="0" smtClean="0"/>
              <a:t>Spotkanie współfinansowane przez Unię Europejską ze środków Europejskiego Funduszu Społecznego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0110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141630"/>
            <a:ext cx="8229600" cy="4311706"/>
          </a:xfrm>
        </p:spPr>
        <p:txBody>
          <a:bodyPr>
            <a:normAutofit/>
          </a:bodyPr>
          <a:lstStyle/>
          <a:p>
            <a:pPr lvl="0"/>
            <a:endParaRPr lang="pl-PL" sz="1800" dirty="0" smtClean="0">
              <a:solidFill>
                <a:prstClr val="black"/>
              </a:solidFill>
            </a:endParaRPr>
          </a:p>
          <a:p>
            <a:pPr lvl="0" algn="just"/>
            <a:endParaRPr lang="pl-PL" sz="2100" dirty="0">
              <a:solidFill>
                <a:prstClr val="black"/>
              </a:solidFill>
            </a:endParaRPr>
          </a:p>
          <a:p>
            <a:pPr algn="just"/>
            <a:r>
              <a:rPr lang="pl-PL" sz="1800" dirty="0">
                <a:solidFill>
                  <a:prstClr val="black"/>
                </a:solidFill>
              </a:rPr>
              <a:t> </a:t>
            </a:r>
            <a:r>
              <a:rPr lang="pl-PL" sz="1800" dirty="0">
                <a:solidFill>
                  <a:prstClr val="black"/>
                </a:solidFill>
                <a:latin typeface="Calibri" panose="020F0502020204030204" pitchFamily="34" charset="0"/>
              </a:rPr>
              <a:t>dokument pn. Wytyczne w zakresie kwalifikowalności wydatków w ramach Europejskiego Funduszu Rozwoju Regionalnego, Europejskiego Funduszu Społecznego oraz Funduszu Spójności na lata 2014-2020, zwany dalej Wytycznymi</a:t>
            </a:r>
            <a:r>
              <a:rPr lang="pl-PL" sz="1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.</a:t>
            </a:r>
          </a:p>
          <a:p>
            <a:pPr marL="0" indent="0" algn="just">
              <a:buNone/>
            </a:pPr>
            <a:endParaRPr lang="pl-PL" sz="18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lvl="0" algn="just"/>
            <a:r>
              <a:rPr lang="pl-PL" sz="1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ustawa </a:t>
            </a:r>
            <a:r>
              <a:rPr lang="pl-PL" sz="1800" dirty="0">
                <a:solidFill>
                  <a:prstClr val="black"/>
                </a:solidFill>
                <a:latin typeface="Calibri" panose="020F0502020204030204" pitchFamily="34" charset="0"/>
              </a:rPr>
              <a:t>z dnia 29 stycznia 2004 r. Prawo zamówień publicznych, zwana dalej ustawą PZP;</a:t>
            </a:r>
          </a:p>
          <a:p>
            <a:pPr marL="0" lvl="0" indent="0" algn="just">
              <a:buNone/>
            </a:pPr>
            <a:endParaRPr lang="pl-PL" sz="18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0" lvl="0" indent="0" algn="just">
              <a:buNone/>
            </a:pPr>
            <a:r>
              <a:rPr lang="pl-PL" sz="1800" dirty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endParaRPr lang="pl-PL" dirty="0">
              <a:solidFill>
                <a:prstClr val="black"/>
              </a:solidFill>
            </a:endParaRP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endParaRPr lang="pl-PL" sz="1700" dirty="0" smtClean="0"/>
          </a:p>
          <a:p>
            <a:pPr marL="514350" indent="-514350">
              <a:lnSpc>
                <a:spcPct val="150000"/>
              </a:lnSpc>
              <a:buAutoNum type="alphaLcParenR"/>
            </a:pPr>
            <a:endParaRPr lang="pl-PL" sz="2800" b="1" dirty="0" smtClean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323528" y="6356350"/>
            <a:ext cx="8496944" cy="365125"/>
          </a:xfrm>
        </p:spPr>
        <p:txBody>
          <a:bodyPr/>
          <a:lstStyle/>
          <a:p>
            <a:r>
              <a:rPr lang="pl-PL" dirty="0" smtClean="0">
                <a:solidFill>
                  <a:prstClr val="black">
                    <a:tint val="75000"/>
                  </a:prstClr>
                </a:solidFill>
              </a:rPr>
              <a:t>Spotkanie współfinansowane przez Unię Europejską ze środków Europejskiego Funduszu Społecznego</a:t>
            </a:r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-189964"/>
            <a:ext cx="5579720" cy="929203"/>
          </a:xfrm>
          <a:prstGeom prst="rect">
            <a:avLst/>
          </a:prstGeom>
        </p:spPr>
      </p:pic>
      <p:sp>
        <p:nvSpPr>
          <p:cNvPr id="8" name="Tytuł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sz="2000" b="1" dirty="0" smtClean="0">
              <a:solidFill>
                <a:sysClr val="windowText" lastClr="000000"/>
              </a:solidFill>
            </a:endParaRPr>
          </a:p>
          <a:p>
            <a:endParaRPr lang="pl-PL" sz="2000" b="1" dirty="0">
              <a:solidFill>
                <a:sysClr val="windowText" lastClr="000000"/>
              </a:solidFill>
            </a:endParaRPr>
          </a:p>
          <a:p>
            <a:r>
              <a:rPr lang="pl-PL" sz="2000" dirty="0">
                <a:solidFill>
                  <a:prstClr val="black"/>
                </a:solidFill>
                <a:latin typeface="Calibri" panose="020F0502020204030204" pitchFamily="34" charset="0"/>
              </a:rPr>
              <a:t>Omówienie podstaw prawnych</a:t>
            </a:r>
            <a:endParaRPr lang="pl-PL" sz="2000" dirty="0">
              <a:solidFill>
                <a:sysClr val="windowText" lastClr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84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2"/>
          <p:cNvSpPr txBox="1">
            <a:spLocks/>
          </p:cNvSpPr>
          <p:nvPr/>
        </p:nvSpPr>
        <p:spPr>
          <a:xfrm>
            <a:off x="4787769" y="4398075"/>
            <a:ext cx="3616585" cy="4637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l-PL" sz="1500" dirty="0" smtClean="0">
              <a:solidFill>
                <a:prstClr val="black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pl-PL" sz="2000" dirty="0">
              <a:solidFill>
                <a:prstClr val="black"/>
              </a:solidFill>
            </a:endParaRP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-6856"/>
            <a:ext cx="6660232" cy="1004365"/>
          </a:xfrm>
          <a:prstGeom prst="rect">
            <a:avLst/>
          </a:prstGeom>
        </p:spPr>
      </p:pic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23528" y="694165"/>
            <a:ext cx="8229600" cy="1143000"/>
          </a:xfrm>
        </p:spPr>
        <p:txBody>
          <a:bodyPr/>
          <a:lstStyle/>
          <a:p>
            <a:r>
              <a:rPr lang="pl-PL" sz="2400" b="1" dirty="0">
                <a:solidFill>
                  <a:srgbClr val="D15A3E"/>
                </a:solidFill>
                <a:latin typeface="Calibri" panose="020F0502020204030204" pitchFamily="34" charset="0"/>
              </a:rPr>
              <a:t>Zasady obowiązujące przy wydatkowaniu środków</a:t>
            </a:r>
            <a:endParaRPr lang="pl-PL" dirty="0">
              <a:latin typeface="Calibri" panose="020F0502020204030204" pitchFamily="34" charset="0"/>
            </a:endParaRP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323528" y="1698531"/>
            <a:ext cx="8229600" cy="4840382"/>
          </a:xfrm>
        </p:spPr>
        <p:txBody>
          <a:bodyPr/>
          <a:lstStyle/>
          <a:p>
            <a:pPr marL="228600" lvl="0" indent="-228600" algn="just">
              <a:lnSpc>
                <a:spcPct val="90000"/>
              </a:lnSpc>
              <a:spcBef>
                <a:spcPts val="1800"/>
              </a:spcBef>
              <a:buClr>
                <a:srgbClr val="D15A3E"/>
              </a:buClr>
              <a:buSzPct val="100000"/>
              <a:buFont typeface="Arial" pitchFamily="34" charset="0"/>
              <a:buChar char="▪"/>
            </a:pPr>
            <a:endParaRPr lang="pl-PL" sz="20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lvl="0" indent="0" algn="just">
              <a:lnSpc>
                <a:spcPct val="90000"/>
              </a:lnSpc>
              <a:spcBef>
                <a:spcPts val="1800"/>
              </a:spcBef>
              <a:buClr>
                <a:srgbClr val="D15A3E"/>
              </a:buClr>
              <a:buSzPct val="100000"/>
              <a:buNone/>
            </a:pPr>
            <a:r>
              <a:rPr lang="pl-PL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Beneficjenci </a:t>
            </a:r>
            <a:r>
              <a:rPr lang="pl-PL" sz="2000" dirty="0">
                <a:solidFill>
                  <a:srgbClr val="000000"/>
                </a:solidFill>
                <a:latin typeface="Calibri" panose="020F0502020204030204" pitchFamily="34" charset="0"/>
              </a:rPr>
              <a:t>przy wydatkowaniu środków publicznych muszą stosować się do zasad: </a:t>
            </a:r>
          </a:p>
          <a:p>
            <a:pPr marL="228600" lvl="0" indent="-228600" algn="just">
              <a:lnSpc>
                <a:spcPct val="90000"/>
              </a:lnSpc>
              <a:spcBef>
                <a:spcPts val="1800"/>
              </a:spcBef>
              <a:buClr>
                <a:srgbClr val="D15A3E"/>
              </a:buClr>
              <a:buSzPct val="100000"/>
              <a:buFont typeface="Arial" pitchFamily="34" charset="0"/>
              <a:buChar char="▪"/>
            </a:pPr>
            <a:r>
              <a:rPr lang="pl-PL" sz="2000" dirty="0">
                <a:solidFill>
                  <a:srgbClr val="000000"/>
                </a:solidFill>
                <a:latin typeface="Calibri" panose="020F0502020204030204" pitchFamily="34" charset="0"/>
              </a:rPr>
              <a:t>a) </a:t>
            </a:r>
            <a:r>
              <a:rPr lang="pl-PL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prawa krajowego, w szczególności przepisów ustawy o finansach publicznych, która wskazuje, iż wydatki publiczne muszą być dokonywane w sposób celowy i oszczędny, z zachowaniem zasad uzyskiwania najlepszych efektów z danych nakładów oraz optymalnego doboru metod i środków służących osiągnięciu założonych celów, a także umożliwiający terminową realizację zadań oraz być ponoszone w wysokości i terminach wynikających z wcześniej zaciągniętych zobowiązań; </a:t>
            </a:r>
          </a:p>
          <a:p>
            <a:pPr marL="228600" lvl="0" indent="-228600">
              <a:lnSpc>
                <a:spcPct val="90000"/>
              </a:lnSpc>
              <a:spcBef>
                <a:spcPts val="1800"/>
              </a:spcBef>
              <a:buClr>
                <a:srgbClr val="D15A3E"/>
              </a:buClr>
              <a:buSzPct val="100000"/>
              <a:buFont typeface="Arial" pitchFamily="34" charset="0"/>
              <a:buChar char="▪"/>
            </a:pPr>
            <a:endParaRPr lang="pl-PL" sz="2000" dirty="0">
              <a:solidFill>
                <a:srgbClr val="2D2E2D"/>
              </a:solidFill>
              <a:latin typeface="Arial"/>
            </a:endParaRPr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>
                <a:solidFill>
                  <a:prstClr val="black">
                    <a:tint val="75000"/>
                  </a:prstClr>
                </a:solidFill>
              </a:rPr>
              <a:t>Spotkanie współfinansowane przez Unię Europejską ze środków Europejskiego Funduszu Społecznego</a:t>
            </a:r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697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2"/>
          <p:cNvSpPr txBox="1">
            <a:spLocks/>
          </p:cNvSpPr>
          <p:nvPr/>
        </p:nvSpPr>
        <p:spPr>
          <a:xfrm>
            <a:off x="4787769" y="4398075"/>
            <a:ext cx="3616585" cy="4637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l-PL" sz="1500" dirty="0" smtClean="0">
              <a:solidFill>
                <a:prstClr val="black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pl-PL" sz="2000" dirty="0">
              <a:solidFill>
                <a:prstClr val="black"/>
              </a:solidFill>
            </a:endParaRP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-6856"/>
            <a:ext cx="6660232" cy="1004365"/>
          </a:xfrm>
          <a:prstGeom prst="rect">
            <a:avLst/>
          </a:prstGeom>
        </p:spPr>
      </p:pic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23528" y="694165"/>
            <a:ext cx="8229600" cy="1143000"/>
          </a:xfrm>
        </p:spPr>
        <p:txBody>
          <a:bodyPr/>
          <a:lstStyle/>
          <a:p>
            <a:r>
              <a:rPr lang="pl-PL" sz="2400" b="1" dirty="0">
                <a:solidFill>
                  <a:srgbClr val="D15A3E"/>
                </a:solidFill>
                <a:latin typeface="Calibri" panose="020F0502020204030204" pitchFamily="34" charset="0"/>
              </a:rPr>
              <a:t>Zasady obowiązujące przy wydatkowaniu środków</a:t>
            </a:r>
            <a:endParaRPr lang="pl-PL" dirty="0">
              <a:latin typeface="Calibri" panose="020F0502020204030204" pitchFamily="34" charset="0"/>
            </a:endParaRP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323528" y="1698531"/>
            <a:ext cx="8229600" cy="4840382"/>
          </a:xfrm>
        </p:spPr>
        <p:txBody>
          <a:bodyPr/>
          <a:lstStyle/>
          <a:p>
            <a:pPr marL="228600" lvl="0" indent="-228600" algn="just">
              <a:lnSpc>
                <a:spcPct val="90000"/>
              </a:lnSpc>
              <a:spcBef>
                <a:spcPts val="1800"/>
              </a:spcBef>
              <a:buClr>
                <a:srgbClr val="D15A3E"/>
              </a:buClr>
              <a:buSzPct val="100000"/>
              <a:buFont typeface="Arial" pitchFamily="34" charset="0"/>
              <a:buChar char="▪"/>
            </a:pPr>
            <a:endParaRPr lang="pl-PL" sz="20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lvl="0" indent="0" algn="just">
              <a:lnSpc>
                <a:spcPct val="90000"/>
              </a:lnSpc>
              <a:spcBef>
                <a:spcPts val="1800"/>
              </a:spcBef>
              <a:buClr>
                <a:srgbClr val="D15A3E"/>
              </a:buClr>
              <a:buSzPct val="100000"/>
              <a:buNone/>
            </a:pPr>
            <a:r>
              <a:rPr lang="pl-PL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Beneficjenci </a:t>
            </a:r>
            <a:r>
              <a:rPr lang="pl-PL" sz="2000" dirty="0">
                <a:solidFill>
                  <a:srgbClr val="000000"/>
                </a:solidFill>
                <a:latin typeface="Calibri" panose="020F0502020204030204" pitchFamily="34" charset="0"/>
              </a:rPr>
              <a:t>przy wydatkowaniu środków publicznych muszą stosować się do zasad: </a:t>
            </a:r>
          </a:p>
          <a:p>
            <a:pPr marL="228600" lvl="0" indent="-228600" algn="just">
              <a:lnSpc>
                <a:spcPct val="90000"/>
              </a:lnSpc>
              <a:spcBef>
                <a:spcPts val="1800"/>
              </a:spcBef>
              <a:buClr>
                <a:srgbClr val="D15A3E"/>
              </a:buClr>
              <a:buSzPct val="100000"/>
              <a:buFont typeface="Arial" pitchFamily="34" charset="0"/>
              <a:buChar char="▪"/>
            </a:pPr>
            <a:r>
              <a:rPr lang="pl-PL" sz="2000" dirty="0">
                <a:solidFill>
                  <a:srgbClr val="000000"/>
                </a:solidFill>
                <a:latin typeface="Calibri" panose="020F0502020204030204" pitchFamily="34" charset="0"/>
              </a:rPr>
              <a:t>b) prawa wspólnotowego, w szczególności podstawowych zasad wynikających z TFUE, tj.: </a:t>
            </a:r>
            <a:r>
              <a:rPr lang="pl-PL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zakazu dyskryminacji ze względu na przynależność państwową </a:t>
            </a:r>
            <a:r>
              <a:rPr lang="pl-PL" sz="2000" dirty="0">
                <a:solidFill>
                  <a:srgbClr val="000000"/>
                </a:solidFill>
                <a:latin typeface="Calibri" panose="020F0502020204030204" pitchFamily="34" charset="0"/>
              </a:rPr>
              <a:t>(art. 18 TFUE), </a:t>
            </a:r>
            <a:r>
              <a:rPr lang="pl-PL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zasady swobodnego przepływu towarów </a:t>
            </a:r>
            <a:r>
              <a:rPr lang="pl-PL" sz="2000" dirty="0">
                <a:solidFill>
                  <a:srgbClr val="000000"/>
                </a:solidFill>
                <a:latin typeface="Calibri" panose="020F0502020204030204" pitchFamily="34" charset="0"/>
              </a:rPr>
              <a:t>oraz zakazu ograniczeń ilościowych w przywozie i wywozie oraz wszelkich środków o skutku równoważnym (art. 28 TFUE), </a:t>
            </a:r>
            <a:r>
              <a:rPr lang="pl-PL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swobody prowadzenia działalności gospodarczej </a:t>
            </a:r>
            <a:r>
              <a:rPr lang="pl-PL" sz="2000" dirty="0">
                <a:solidFill>
                  <a:srgbClr val="000000"/>
                </a:solidFill>
                <a:latin typeface="Calibri" panose="020F0502020204030204" pitchFamily="34" charset="0"/>
              </a:rPr>
              <a:t>(art. 49 i nast. TFUE), </a:t>
            </a:r>
            <a:r>
              <a:rPr lang="pl-PL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swobody świadczenia usług</a:t>
            </a:r>
            <a:r>
              <a:rPr lang="pl-PL" sz="2000" dirty="0">
                <a:solidFill>
                  <a:srgbClr val="000000"/>
                </a:solidFill>
                <a:latin typeface="Calibri" panose="020F0502020204030204" pitchFamily="34" charset="0"/>
              </a:rPr>
              <a:t> (art. 56 i nast. TFUE). </a:t>
            </a:r>
          </a:p>
          <a:p>
            <a:pPr marL="228600" lvl="0" indent="-228600">
              <a:lnSpc>
                <a:spcPct val="90000"/>
              </a:lnSpc>
              <a:spcBef>
                <a:spcPts val="1800"/>
              </a:spcBef>
              <a:buClr>
                <a:srgbClr val="D15A3E"/>
              </a:buClr>
              <a:buSzPct val="100000"/>
              <a:buFont typeface="Arial" pitchFamily="34" charset="0"/>
              <a:buChar char="▪"/>
            </a:pPr>
            <a:endParaRPr lang="pl-PL" sz="2000" dirty="0">
              <a:solidFill>
                <a:srgbClr val="2D2E2D"/>
              </a:solidFill>
              <a:latin typeface="Arial"/>
            </a:endParaRPr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>
                <a:solidFill>
                  <a:prstClr val="black">
                    <a:tint val="75000"/>
                  </a:prstClr>
                </a:solidFill>
              </a:rPr>
              <a:t>Spotkanie współfinansowane przez Unię Europejską ze środków Europejskiego Funduszu Społecznego</a:t>
            </a:r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82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2"/>
          <p:cNvSpPr txBox="1">
            <a:spLocks/>
          </p:cNvSpPr>
          <p:nvPr/>
        </p:nvSpPr>
        <p:spPr>
          <a:xfrm>
            <a:off x="4787769" y="4398075"/>
            <a:ext cx="3616585" cy="4637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l-PL" sz="1500" dirty="0" smtClean="0">
              <a:solidFill>
                <a:prstClr val="black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pl-PL" sz="2000" dirty="0">
              <a:solidFill>
                <a:prstClr val="black"/>
              </a:solidFill>
            </a:endParaRP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-6856"/>
            <a:ext cx="6660232" cy="1004365"/>
          </a:xfrm>
          <a:prstGeom prst="rect">
            <a:avLst/>
          </a:prstGeom>
        </p:spPr>
      </p:pic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23528" y="694165"/>
            <a:ext cx="8229600" cy="1143000"/>
          </a:xfrm>
        </p:spPr>
        <p:txBody>
          <a:bodyPr/>
          <a:lstStyle/>
          <a:p>
            <a:r>
              <a:rPr lang="pl-PL" sz="2400" b="1" dirty="0">
                <a:solidFill>
                  <a:srgbClr val="D15A3E"/>
                </a:solidFill>
                <a:latin typeface="Calibri" panose="020F0502020204030204" pitchFamily="34" charset="0"/>
              </a:rPr>
              <a:t>Zasady obowiązujące przy wydatkowaniu środków</a:t>
            </a:r>
            <a:endParaRPr lang="pl-PL" dirty="0">
              <a:latin typeface="Calibri" panose="020F0502020204030204" pitchFamily="34" charset="0"/>
            </a:endParaRP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323528" y="1698531"/>
            <a:ext cx="8229600" cy="4840382"/>
          </a:xfrm>
        </p:spPr>
        <p:txBody>
          <a:bodyPr/>
          <a:lstStyle/>
          <a:p>
            <a:pPr marL="228600" lvl="0" indent="-228600" algn="just">
              <a:lnSpc>
                <a:spcPct val="90000"/>
              </a:lnSpc>
              <a:spcBef>
                <a:spcPts val="1800"/>
              </a:spcBef>
              <a:buClr>
                <a:srgbClr val="D15A3E"/>
              </a:buClr>
              <a:buSzPct val="100000"/>
              <a:buFont typeface="Arial" pitchFamily="34" charset="0"/>
              <a:buChar char="▪"/>
            </a:pPr>
            <a:endParaRPr lang="pl-PL" sz="20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28600" lvl="0" indent="-228600" algn="just">
              <a:lnSpc>
                <a:spcPct val="90000"/>
              </a:lnSpc>
              <a:spcBef>
                <a:spcPts val="1800"/>
              </a:spcBef>
              <a:buClr>
                <a:srgbClr val="D15A3E"/>
              </a:buClr>
              <a:buSzPct val="100000"/>
              <a:buFont typeface="Arial" pitchFamily="34" charset="0"/>
              <a:buChar char="▪"/>
            </a:pPr>
            <a:r>
              <a:rPr lang="pl-PL" sz="2000" dirty="0">
                <a:solidFill>
                  <a:srgbClr val="000000"/>
                </a:solidFill>
                <a:latin typeface="Calibri" panose="020F0502020204030204" pitchFamily="34" charset="0"/>
              </a:rPr>
              <a:t>Beneficjent wydatkując środki publiczne zobowiązany jest także przestrzegać oraz stosować się do wszystkich postanowień </a:t>
            </a:r>
            <a:r>
              <a:rPr lang="pl-PL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Umowy o dofinansowanie projektu</a:t>
            </a:r>
            <a:r>
              <a:rPr lang="pl-PL" sz="2000" dirty="0">
                <a:solidFill>
                  <a:srgbClr val="000000"/>
                </a:solidFill>
                <a:latin typeface="Calibri" panose="020F0502020204030204" pitchFamily="34" charset="0"/>
              </a:rPr>
              <a:t>, a także postanowień regulaminów, wytycznych i zasad obowiązujących w ramach poszczególnych konkursów, jak i przyjętych w ramach systemu RPO WD. </a:t>
            </a:r>
            <a:endParaRPr lang="pl-PL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28600" lvl="0" indent="-228600" algn="just">
              <a:lnSpc>
                <a:spcPct val="90000"/>
              </a:lnSpc>
              <a:spcBef>
                <a:spcPts val="1800"/>
              </a:spcBef>
              <a:buClr>
                <a:srgbClr val="D15A3E"/>
              </a:buClr>
              <a:buSzPct val="100000"/>
              <a:buFont typeface="Arial" pitchFamily="34" charset="0"/>
              <a:buChar char="▪"/>
            </a:pPr>
            <a:r>
              <a:rPr lang="pl-PL" sz="2000" dirty="0">
                <a:solidFill>
                  <a:srgbClr val="000000"/>
                </a:solidFill>
                <a:latin typeface="Calibri" panose="020F0502020204030204" pitchFamily="34" charset="0"/>
              </a:rPr>
              <a:t>Wydatki ponoszone przez Beneficjenta powinny być dokonywane zgodnie z postanowieniami regulaminów właściwych dla konkursów w ramach których realizowany jest projekt. </a:t>
            </a:r>
          </a:p>
          <a:p>
            <a:pPr marL="228600" lvl="0" indent="-228600">
              <a:lnSpc>
                <a:spcPct val="90000"/>
              </a:lnSpc>
              <a:spcBef>
                <a:spcPts val="1800"/>
              </a:spcBef>
              <a:buClr>
                <a:srgbClr val="D15A3E"/>
              </a:buClr>
              <a:buSzPct val="100000"/>
              <a:buFont typeface="Arial" pitchFamily="34" charset="0"/>
              <a:buChar char="▪"/>
            </a:pPr>
            <a:endParaRPr lang="pl-PL" sz="2000" dirty="0">
              <a:solidFill>
                <a:srgbClr val="2D2E2D"/>
              </a:solidFill>
              <a:latin typeface="Arial"/>
            </a:endParaRPr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>
                <a:solidFill>
                  <a:prstClr val="black">
                    <a:tint val="75000"/>
                  </a:prstClr>
                </a:solidFill>
              </a:rPr>
              <a:t>Spotkanie współfinansowane przez Unię Europejską ze środków Europejskiego Funduszu Społecznego</a:t>
            </a:r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6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2"/>
          <p:cNvSpPr txBox="1">
            <a:spLocks/>
          </p:cNvSpPr>
          <p:nvPr/>
        </p:nvSpPr>
        <p:spPr>
          <a:xfrm>
            <a:off x="4787769" y="4398075"/>
            <a:ext cx="3616585" cy="4637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l-PL" sz="1500" dirty="0" smtClean="0">
              <a:solidFill>
                <a:prstClr val="black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pl-PL" sz="2000" dirty="0">
              <a:solidFill>
                <a:prstClr val="black"/>
              </a:solidFill>
            </a:endParaRP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-6856"/>
            <a:ext cx="6660232" cy="1004365"/>
          </a:xfrm>
          <a:prstGeom prst="rect">
            <a:avLst/>
          </a:prstGeom>
        </p:spPr>
      </p:pic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23528" y="694165"/>
            <a:ext cx="8229600" cy="1143000"/>
          </a:xfrm>
        </p:spPr>
        <p:txBody>
          <a:bodyPr/>
          <a:lstStyle/>
          <a:p>
            <a:r>
              <a:rPr lang="pl-PL" sz="2400" b="1" dirty="0">
                <a:solidFill>
                  <a:srgbClr val="D15A3E"/>
                </a:solidFill>
                <a:latin typeface="Calibri" panose="020F0502020204030204" pitchFamily="34" charset="0"/>
              </a:rPr>
              <a:t>Zasady obowiązujące przy wydatkowaniu środków</a:t>
            </a:r>
            <a:endParaRPr lang="pl-PL" dirty="0">
              <a:latin typeface="Calibri" panose="020F0502020204030204" pitchFamily="34" charset="0"/>
            </a:endParaRP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323528" y="1698531"/>
            <a:ext cx="8229600" cy="4840382"/>
          </a:xfrm>
        </p:spPr>
        <p:txBody>
          <a:bodyPr/>
          <a:lstStyle/>
          <a:p>
            <a:pPr marL="228600" lvl="0" indent="-228600" algn="just">
              <a:lnSpc>
                <a:spcPct val="90000"/>
              </a:lnSpc>
              <a:spcBef>
                <a:spcPts val="1800"/>
              </a:spcBef>
              <a:buClr>
                <a:srgbClr val="D15A3E"/>
              </a:buClr>
              <a:buSzPct val="100000"/>
              <a:buFont typeface="Arial" pitchFamily="34" charset="0"/>
              <a:buChar char="▪"/>
            </a:pPr>
            <a:endParaRPr lang="pl-PL" sz="20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28600" lvl="0" indent="-228600" algn="just">
              <a:lnSpc>
                <a:spcPct val="90000"/>
              </a:lnSpc>
              <a:spcBef>
                <a:spcPts val="1800"/>
              </a:spcBef>
              <a:buClr>
                <a:srgbClr val="D15A3E"/>
              </a:buClr>
              <a:buSzPct val="100000"/>
              <a:buFont typeface="Arial" pitchFamily="34" charset="0"/>
              <a:buChar char="▪"/>
            </a:pPr>
            <a:r>
              <a:rPr lang="pl-PL" sz="2000" dirty="0">
                <a:solidFill>
                  <a:srgbClr val="000000"/>
                </a:solidFill>
                <a:latin typeface="Calibri" panose="020F0502020204030204" pitchFamily="34" charset="0"/>
              </a:rPr>
              <a:t>W zakresie zamówień dla których PZP nie ma zastosowania, zawsze zastosowanie ma: </a:t>
            </a:r>
          </a:p>
          <a:p>
            <a:pPr marL="228600" lvl="0" indent="-228600" algn="just">
              <a:lnSpc>
                <a:spcPct val="90000"/>
              </a:lnSpc>
              <a:spcBef>
                <a:spcPts val="1800"/>
              </a:spcBef>
              <a:buClr>
                <a:srgbClr val="D15A3E"/>
              </a:buClr>
              <a:buSzPct val="100000"/>
              <a:buFont typeface="Arial" pitchFamily="34" charset="0"/>
              <a:buChar char="▪"/>
            </a:pPr>
            <a:r>
              <a:rPr lang="pl-PL" sz="2000" dirty="0">
                <a:solidFill>
                  <a:srgbClr val="000000"/>
                </a:solidFill>
                <a:latin typeface="Calibri" panose="020F0502020204030204" pitchFamily="34" charset="0"/>
              </a:rPr>
              <a:t>a) Traktat o funkcjonowaniu Unii Europejskiej (wersja skonsolidowana: Dz. Urz. UE C 326 z 26.10.2012, s. 47); </a:t>
            </a:r>
          </a:p>
          <a:p>
            <a:pPr marL="228600" lvl="0" indent="-228600" algn="just">
              <a:lnSpc>
                <a:spcPct val="90000"/>
              </a:lnSpc>
              <a:spcBef>
                <a:spcPts val="1800"/>
              </a:spcBef>
              <a:buClr>
                <a:srgbClr val="D15A3E"/>
              </a:buClr>
              <a:buSzPct val="100000"/>
              <a:buFont typeface="Arial" pitchFamily="34" charset="0"/>
              <a:buChar char="▪"/>
            </a:pPr>
            <a:r>
              <a:rPr lang="pl-PL" sz="2000" dirty="0">
                <a:solidFill>
                  <a:srgbClr val="000000"/>
                </a:solidFill>
                <a:latin typeface="Calibri" panose="020F0502020204030204" pitchFamily="34" charset="0"/>
              </a:rPr>
              <a:t>b) Komunikat Wyjaśniający Komisji dotyczący prawa wspólnotowego obowiązującego w dziedzinie udzielania zamówień, które nie są lub są jedynie częściowo objęte dyrektywami w sprawie zamówień publicznych (Dz. U. UE 1.8.2006 2006/C 179/02). </a:t>
            </a:r>
          </a:p>
          <a:p>
            <a:pPr marL="228600" lvl="0" indent="-228600">
              <a:lnSpc>
                <a:spcPct val="90000"/>
              </a:lnSpc>
              <a:spcBef>
                <a:spcPts val="1800"/>
              </a:spcBef>
              <a:buClr>
                <a:srgbClr val="D15A3E"/>
              </a:buClr>
              <a:buSzPct val="100000"/>
              <a:buFont typeface="Arial" pitchFamily="34" charset="0"/>
              <a:buChar char="▪"/>
            </a:pPr>
            <a:endParaRPr lang="pl-PL" sz="2000" dirty="0">
              <a:solidFill>
                <a:srgbClr val="2D2E2D"/>
              </a:solidFill>
              <a:latin typeface="Arial"/>
            </a:endParaRPr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>
                <a:solidFill>
                  <a:prstClr val="black">
                    <a:tint val="75000"/>
                  </a:prstClr>
                </a:solidFill>
              </a:rPr>
              <a:t>Spotkanie współfinansowane przez Unię Europejską ze środków Europejskiego Funduszu Społecznego</a:t>
            </a:r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54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2"/>
          <p:cNvSpPr txBox="1">
            <a:spLocks/>
          </p:cNvSpPr>
          <p:nvPr/>
        </p:nvSpPr>
        <p:spPr>
          <a:xfrm>
            <a:off x="4787769" y="4398075"/>
            <a:ext cx="3616585" cy="4637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l-PL" sz="1500" dirty="0" smtClean="0">
              <a:solidFill>
                <a:prstClr val="black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pl-PL" sz="2000" dirty="0">
              <a:solidFill>
                <a:prstClr val="black"/>
              </a:solidFill>
            </a:endParaRP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-6856"/>
            <a:ext cx="6660232" cy="1004365"/>
          </a:xfrm>
          <a:prstGeom prst="rect">
            <a:avLst/>
          </a:prstGeom>
        </p:spPr>
      </p:pic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23528" y="694165"/>
            <a:ext cx="8229600" cy="1143000"/>
          </a:xfrm>
        </p:spPr>
        <p:txBody>
          <a:bodyPr/>
          <a:lstStyle/>
          <a:p>
            <a:r>
              <a:rPr lang="pl-PL" sz="20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Zasady udzielania zamówień publicznych</a:t>
            </a:r>
            <a:endParaRPr lang="pl-PL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323528" y="1698531"/>
            <a:ext cx="8229600" cy="4840382"/>
          </a:xfrm>
        </p:spPr>
        <p:txBody>
          <a:bodyPr/>
          <a:lstStyle/>
          <a:p>
            <a:pPr marL="228600" lvl="0" indent="-228600" algn="just">
              <a:lnSpc>
                <a:spcPct val="90000"/>
              </a:lnSpc>
              <a:spcBef>
                <a:spcPts val="1800"/>
              </a:spcBef>
              <a:buClr>
                <a:srgbClr val="D15A3E"/>
              </a:buClr>
              <a:buSzPct val="100000"/>
              <a:buFont typeface="Arial" pitchFamily="34" charset="0"/>
              <a:buChar char="▪"/>
            </a:pPr>
            <a:endParaRPr lang="pl-PL" sz="20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algn="just">
              <a:buNone/>
            </a:pPr>
            <a:r>
              <a:rPr lang="pl-PL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lvl="0" algn="just">
              <a:buNone/>
            </a:pPr>
            <a:endParaRPr lang="pl-PL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buNone/>
            </a:pPr>
            <a:endParaRPr lang="pl-PL" sz="2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buNone/>
            </a:pPr>
            <a:r>
              <a:rPr lang="pl-PL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l-PL" sz="20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Zasady </a:t>
            </a:r>
            <a:r>
              <a:rPr lang="pl-PL" sz="20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prawne to dyrektywy postępowania, które są zapisane</a:t>
            </a:r>
            <a:r>
              <a:rPr lang="pl-PL" sz="20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, a jeszcze </a:t>
            </a:r>
            <a:r>
              <a:rPr lang="pl-PL" sz="20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częściej są wywodzone z przepisów i wyrażają wartości, które prawodawca uważa za szczególnie doniosłe i co do których chce, by </a:t>
            </a:r>
            <a:r>
              <a:rPr lang="pl-PL" sz="20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były respektowane </a:t>
            </a:r>
            <a:r>
              <a:rPr lang="pl-PL" sz="20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przy stosowaniu norm szczegółowych.</a:t>
            </a:r>
          </a:p>
          <a:p>
            <a:pPr marL="228600" lvl="0" indent="-228600" algn="just">
              <a:lnSpc>
                <a:spcPct val="90000"/>
              </a:lnSpc>
              <a:spcBef>
                <a:spcPts val="1800"/>
              </a:spcBef>
              <a:buClr>
                <a:srgbClr val="D15A3E"/>
              </a:buClr>
              <a:buSzPct val="100000"/>
              <a:buFont typeface="Arial" pitchFamily="34" charset="0"/>
              <a:buChar char="▪"/>
            </a:pPr>
            <a:endParaRPr lang="pl-PL" sz="2000" dirty="0">
              <a:solidFill>
                <a:srgbClr val="2D2E2D"/>
              </a:solidFill>
              <a:latin typeface="Calibri" panose="020F0502020204030204" pitchFamily="34" charset="0"/>
            </a:endParaRPr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>
                <a:solidFill>
                  <a:prstClr val="black">
                    <a:tint val="75000"/>
                  </a:prstClr>
                </a:solidFill>
              </a:rPr>
              <a:t>Spotkanie współfinansowane przez Unię Europejską ze środków Europejskiego Funduszu Społecznego</a:t>
            </a:r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16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2"/>
          <p:cNvSpPr txBox="1">
            <a:spLocks/>
          </p:cNvSpPr>
          <p:nvPr/>
        </p:nvSpPr>
        <p:spPr>
          <a:xfrm>
            <a:off x="4787769" y="4398075"/>
            <a:ext cx="3616585" cy="4637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l-PL" sz="1500" dirty="0" smtClean="0">
              <a:solidFill>
                <a:prstClr val="black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pl-PL" sz="2000" dirty="0">
              <a:solidFill>
                <a:prstClr val="black"/>
              </a:solidFill>
            </a:endParaRP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-6856"/>
            <a:ext cx="6660232" cy="1004365"/>
          </a:xfrm>
          <a:prstGeom prst="rect">
            <a:avLst/>
          </a:prstGeom>
        </p:spPr>
      </p:pic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23528" y="694165"/>
            <a:ext cx="8229600" cy="1143000"/>
          </a:xfrm>
        </p:spPr>
        <p:txBody>
          <a:bodyPr/>
          <a:lstStyle/>
          <a:p>
            <a:r>
              <a:rPr lang="pl-PL" sz="2000" dirty="0">
                <a:solidFill>
                  <a:prstClr val="black"/>
                </a:solidFill>
              </a:rPr>
              <a:t>Zasady udzielania zamówień publicznych: Uczciwa konkurencja, Równe traktowanie, Jawność postępowania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323528" y="1698531"/>
            <a:ext cx="8229600" cy="4840382"/>
          </a:xfrm>
        </p:spPr>
        <p:txBody>
          <a:bodyPr/>
          <a:lstStyle/>
          <a:p>
            <a:pPr marL="228600" lvl="0" indent="-228600" algn="just">
              <a:lnSpc>
                <a:spcPct val="90000"/>
              </a:lnSpc>
              <a:spcBef>
                <a:spcPts val="1800"/>
              </a:spcBef>
              <a:buClr>
                <a:srgbClr val="D15A3E"/>
              </a:buClr>
              <a:buSzPct val="100000"/>
              <a:buFont typeface="Arial" pitchFamily="34" charset="0"/>
              <a:buChar char="▪"/>
            </a:pPr>
            <a:endParaRPr lang="pl-PL" sz="20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algn="ctr">
              <a:buNone/>
            </a:pPr>
            <a:r>
              <a:rPr lang="pl-PL" sz="1800" b="1" dirty="0">
                <a:solidFill>
                  <a:prstClr val="black"/>
                </a:solidFill>
              </a:rPr>
              <a:t>Zasady udzielania zamówień</a:t>
            </a:r>
          </a:p>
          <a:p>
            <a:pPr lvl="0" algn="ctr">
              <a:buNone/>
            </a:pPr>
            <a:endParaRPr lang="pl-PL" sz="1800" b="1" dirty="0">
              <a:solidFill>
                <a:prstClr val="black"/>
              </a:solidFill>
            </a:endParaRPr>
          </a:p>
          <a:p>
            <a:pPr lvl="0"/>
            <a:r>
              <a:rPr lang="pl-PL" sz="1800" b="1" dirty="0">
                <a:solidFill>
                  <a:prstClr val="black"/>
                </a:solidFill>
              </a:rPr>
              <a:t>Uczciwa konkurencja</a:t>
            </a:r>
          </a:p>
          <a:p>
            <a:pPr lvl="0"/>
            <a:endParaRPr lang="pl-PL" sz="1800" b="1" dirty="0">
              <a:solidFill>
                <a:prstClr val="black"/>
              </a:solidFill>
            </a:endParaRPr>
          </a:p>
          <a:p>
            <a:pPr lvl="0"/>
            <a:r>
              <a:rPr lang="pl-PL" sz="1800" b="1" dirty="0">
                <a:solidFill>
                  <a:prstClr val="black"/>
                </a:solidFill>
              </a:rPr>
              <a:t>Równe traktowanie wykonawców</a:t>
            </a:r>
          </a:p>
          <a:p>
            <a:pPr marL="0" lvl="0" indent="0">
              <a:buNone/>
            </a:pPr>
            <a:endParaRPr lang="pl-PL" sz="1800" b="1" dirty="0">
              <a:solidFill>
                <a:prstClr val="black"/>
              </a:solidFill>
            </a:endParaRPr>
          </a:p>
          <a:p>
            <a:pPr lvl="0"/>
            <a:r>
              <a:rPr lang="pl-PL" sz="1800" b="1" dirty="0">
                <a:solidFill>
                  <a:prstClr val="black"/>
                </a:solidFill>
              </a:rPr>
              <a:t>Jawność postępowania</a:t>
            </a:r>
          </a:p>
          <a:p>
            <a:pPr lvl="0">
              <a:buNone/>
            </a:pPr>
            <a:endParaRPr lang="pl-PL" sz="1800" b="1" dirty="0">
              <a:solidFill>
                <a:prstClr val="black"/>
              </a:solidFill>
            </a:endParaRPr>
          </a:p>
          <a:p>
            <a:pPr lvl="0"/>
            <a:r>
              <a:rPr lang="pl-PL" sz="1800" dirty="0">
                <a:solidFill>
                  <a:prstClr val="black"/>
                </a:solidFill>
              </a:rPr>
              <a:t>Bezstronność i obiektywizm</a:t>
            </a:r>
          </a:p>
          <a:p>
            <a:pPr lvl="0"/>
            <a:r>
              <a:rPr lang="pl-PL" sz="1800" dirty="0">
                <a:solidFill>
                  <a:prstClr val="black"/>
                </a:solidFill>
              </a:rPr>
              <a:t>Powszechność stosowania ustawy</a:t>
            </a:r>
          </a:p>
          <a:p>
            <a:pPr lvl="0"/>
            <a:r>
              <a:rPr lang="pl-PL" sz="1800" dirty="0">
                <a:solidFill>
                  <a:prstClr val="black"/>
                </a:solidFill>
              </a:rPr>
              <a:t>Forma pisemna postępowania</a:t>
            </a:r>
          </a:p>
          <a:p>
            <a:pPr lvl="0"/>
            <a:r>
              <a:rPr lang="pl-PL" sz="1800" dirty="0">
                <a:solidFill>
                  <a:prstClr val="black"/>
                </a:solidFill>
              </a:rPr>
              <a:t>Prowadzenie postępowania w języku Polskim</a:t>
            </a:r>
          </a:p>
          <a:p>
            <a:pPr lvl="0"/>
            <a:r>
              <a:rPr lang="pl-PL" sz="1800" dirty="0">
                <a:solidFill>
                  <a:prstClr val="black"/>
                </a:solidFill>
              </a:rPr>
              <a:t>Prymat przetargowych trybów udzielania  zamówienia</a:t>
            </a:r>
          </a:p>
          <a:p>
            <a:pPr marL="228600" lvl="0" indent="-228600">
              <a:lnSpc>
                <a:spcPct val="90000"/>
              </a:lnSpc>
              <a:spcBef>
                <a:spcPts val="1800"/>
              </a:spcBef>
              <a:buClr>
                <a:srgbClr val="D15A3E"/>
              </a:buClr>
              <a:buSzPct val="100000"/>
              <a:buFont typeface="Arial" pitchFamily="34" charset="0"/>
              <a:buChar char="▪"/>
            </a:pPr>
            <a:endParaRPr lang="pl-PL" sz="2000" dirty="0">
              <a:solidFill>
                <a:srgbClr val="2D2E2D"/>
              </a:solidFill>
              <a:latin typeface="Arial"/>
            </a:endParaRPr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>
                <a:solidFill>
                  <a:prstClr val="black">
                    <a:tint val="75000"/>
                  </a:prstClr>
                </a:solidFill>
              </a:rPr>
              <a:t>Spotkanie współfinansowane przez Unię Europejską ze środków Europejskiego Funduszu Społecznego</a:t>
            </a:r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02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1539</TotalTime>
  <Words>2309</Words>
  <Application>Microsoft Office PowerPoint</Application>
  <PresentationFormat>Pokaz na ekranie (4:3)</PresentationFormat>
  <Paragraphs>264</Paragraphs>
  <Slides>27</Slides>
  <Notes>27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27</vt:i4>
      </vt:variant>
    </vt:vector>
  </HeadingPairs>
  <TitlesOfParts>
    <vt:vector size="33" baseType="lpstr">
      <vt:lpstr>Aparajita</vt:lpstr>
      <vt:lpstr>Arial</vt:lpstr>
      <vt:lpstr>Calibri</vt:lpstr>
      <vt:lpstr>Segoe UI Semibold</vt:lpstr>
      <vt:lpstr>Times New Roman</vt:lpstr>
      <vt:lpstr>Motyw pakietu Office</vt:lpstr>
      <vt:lpstr>Prezentacja programu PowerPoint</vt:lpstr>
      <vt:lpstr>Prezentacja programu PowerPoint</vt:lpstr>
      <vt:lpstr>Prezentacja programu PowerPoint</vt:lpstr>
      <vt:lpstr>Zasady obowiązujące przy wydatkowaniu środków</vt:lpstr>
      <vt:lpstr>Zasady obowiązujące przy wydatkowaniu środków</vt:lpstr>
      <vt:lpstr>Zasady obowiązujące przy wydatkowaniu środków</vt:lpstr>
      <vt:lpstr>Zasady obowiązujące przy wydatkowaniu środków</vt:lpstr>
      <vt:lpstr>Zasady udzielania zamówień publicznych</vt:lpstr>
      <vt:lpstr>Zasady udzielania zamówień publicznych: Uczciwa konkurencja, Równe traktowanie, Jawność postępowania</vt:lpstr>
      <vt:lpstr>Zasady udzielania zamówień publicznych: Uczciwa konkurencja, Równe traktowanie, Jawność postępowania</vt:lpstr>
      <vt:lpstr>Zasady udzielania zamówień publicznych: Uczciwa konkurencja, Równe traktowanie, Jawność postępowania</vt:lpstr>
      <vt:lpstr>Zasady udzielania zamówień publicznych: Uczciwa konkurencja, Równe traktowanie, Jawność postępowania</vt:lpstr>
      <vt:lpstr>Zasady udzielania zamówień publicznych: Uczciwa konkurencja, Równe traktowanie, Jawność postępowania</vt:lpstr>
      <vt:lpstr>Zasady udzielania zamówień publicznych: Uczciwa konkurencja, Równe traktowanie, Jawność postępowania</vt:lpstr>
      <vt:lpstr>Szacowanie wartości zamówienia</vt:lpstr>
      <vt:lpstr>Szacowanie wartości zamówienia</vt:lpstr>
      <vt:lpstr>Szacowanie wartości zamówienia</vt:lpstr>
      <vt:lpstr>Szacowanie wartości zamówienia</vt:lpstr>
      <vt:lpstr>Szacowanie wartości zamówienia</vt:lpstr>
      <vt:lpstr>Wybór odpowiedniej procedury udzielenia zamówienia ( PZP czy „Zasada Konkurencyjności”)</vt:lpstr>
      <vt:lpstr>Wybór odpowiedniej procedury udzielenia zamówienia ( PZP czy „Zasada Konkurencyjności”)</vt:lpstr>
      <vt:lpstr>Właściwy sposób upublicznienia zapytania ofertowego</vt:lpstr>
      <vt:lpstr>Taryfikator</vt:lpstr>
      <vt:lpstr>Taryfikator</vt:lpstr>
      <vt:lpstr>Taryfikator</vt:lpstr>
      <vt:lpstr>Taryfikator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Marcin Dzwonek</dc:creator>
  <cp:lastModifiedBy>Kamila Choptiany</cp:lastModifiedBy>
  <cp:revision>167</cp:revision>
  <cp:lastPrinted>2016-02-23T07:16:59Z</cp:lastPrinted>
  <dcterms:created xsi:type="dcterms:W3CDTF">2015-04-22T07:48:15Z</dcterms:created>
  <dcterms:modified xsi:type="dcterms:W3CDTF">2017-09-19T06:08:56Z</dcterms:modified>
</cp:coreProperties>
</file>